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1"/>
  </p:notesMasterIdLst>
  <p:handoutMasterIdLst>
    <p:handoutMasterId r:id="rId82"/>
  </p:handoutMasterIdLst>
  <p:sldIdLst>
    <p:sldId id="256" r:id="rId5"/>
    <p:sldId id="846" r:id="rId6"/>
    <p:sldId id="847" r:id="rId7"/>
    <p:sldId id="848" r:id="rId8"/>
    <p:sldId id="849" r:id="rId9"/>
    <p:sldId id="850" r:id="rId10"/>
    <p:sldId id="858" r:id="rId11"/>
    <p:sldId id="859" r:id="rId12"/>
    <p:sldId id="860" r:id="rId13"/>
    <p:sldId id="845" r:id="rId14"/>
    <p:sldId id="880" r:id="rId15"/>
    <p:sldId id="851" r:id="rId16"/>
    <p:sldId id="861" r:id="rId17"/>
    <p:sldId id="862" r:id="rId18"/>
    <p:sldId id="863" r:id="rId19"/>
    <p:sldId id="864" r:id="rId20"/>
    <p:sldId id="865" r:id="rId21"/>
    <p:sldId id="866" r:id="rId22"/>
    <p:sldId id="867" r:id="rId23"/>
    <p:sldId id="868" r:id="rId24"/>
    <p:sldId id="869" r:id="rId25"/>
    <p:sldId id="870" r:id="rId26"/>
    <p:sldId id="871" r:id="rId27"/>
    <p:sldId id="872" r:id="rId28"/>
    <p:sldId id="873" r:id="rId29"/>
    <p:sldId id="874" r:id="rId30"/>
    <p:sldId id="875" r:id="rId31"/>
    <p:sldId id="876" r:id="rId32"/>
    <p:sldId id="877" r:id="rId33"/>
    <p:sldId id="878" r:id="rId34"/>
    <p:sldId id="879" r:id="rId35"/>
    <p:sldId id="881" r:id="rId36"/>
    <p:sldId id="904" r:id="rId37"/>
    <p:sldId id="882" r:id="rId38"/>
    <p:sldId id="883" r:id="rId39"/>
    <p:sldId id="884" r:id="rId40"/>
    <p:sldId id="885" r:id="rId41"/>
    <p:sldId id="886" r:id="rId42"/>
    <p:sldId id="887" r:id="rId43"/>
    <p:sldId id="890" r:id="rId44"/>
    <p:sldId id="888" r:id="rId45"/>
    <p:sldId id="889" r:id="rId46"/>
    <p:sldId id="891" r:id="rId47"/>
    <p:sldId id="893" r:id="rId48"/>
    <p:sldId id="892" r:id="rId49"/>
    <p:sldId id="894" r:id="rId50"/>
    <p:sldId id="896" r:id="rId51"/>
    <p:sldId id="895" r:id="rId52"/>
    <p:sldId id="897" r:id="rId53"/>
    <p:sldId id="898" r:id="rId54"/>
    <p:sldId id="899" r:id="rId55"/>
    <p:sldId id="900" r:id="rId56"/>
    <p:sldId id="901" r:id="rId57"/>
    <p:sldId id="902" r:id="rId58"/>
    <p:sldId id="903" r:id="rId59"/>
    <p:sldId id="905" r:id="rId60"/>
    <p:sldId id="924" r:id="rId61"/>
    <p:sldId id="906" r:id="rId62"/>
    <p:sldId id="907" r:id="rId63"/>
    <p:sldId id="908" r:id="rId64"/>
    <p:sldId id="909" r:id="rId65"/>
    <p:sldId id="910" r:id="rId66"/>
    <p:sldId id="911" r:id="rId67"/>
    <p:sldId id="912" r:id="rId68"/>
    <p:sldId id="913" r:id="rId69"/>
    <p:sldId id="914" r:id="rId70"/>
    <p:sldId id="915" r:id="rId71"/>
    <p:sldId id="916" r:id="rId72"/>
    <p:sldId id="920" r:id="rId73"/>
    <p:sldId id="918" r:id="rId74"/>
    <p:sldId id="919" r:id="rId75"/>
    <p:sldId id="917" r:id="rId76"/>
    <p:sldId id="921" r:id="rId77"/>
    <p:sldId id="922" r:id="rId78"/>
    <p:sldId id="923" r:id="rId79"/>
    <p:sldId id="925" r:id="rId80"/>
  </p:sldIdLst>
  <p:sldSz cx="9144000" cy="6858000" type="screen4x3"/>
  <p:notesSz cx="9928225" cy="6797675"/>
  <p:custDataLst>
    <p:tags r:id="rId8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commentAuthors" Target="commen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gs" Target="tags/tag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03/08/2018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641401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064716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384573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662312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804030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662699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165409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834368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871689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008582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7559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285425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818807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6586647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7811157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3890275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080532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517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400012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85872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2295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658718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871103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846089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8188446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7513200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800565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844500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2958046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5916070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7908437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044419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635803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5151979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6176076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7477381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9946665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1040289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6623980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1052273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6591893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794823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4088879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067368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7390568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2841737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5325196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1609362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9941055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8597819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9217810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5328947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6840234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957803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62490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5338172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2631042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8202690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9476439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7945365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3667658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936116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6948588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5175630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744248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8535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2160132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7829709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9271132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24807159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857193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1194502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141581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61290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9863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76.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56.xml"/><Relationship Id="rId4" Type="http://schemas.openxmlformats.org/officeDocument/2006/relationships/slide" Target="../slides/slide3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7670086"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4725445" y="620688"/>
            <a:ext cx="1277736" cy="36004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Exam Questions</a:t>
            </a:r>
            <a:endParaRPr lang="en-GB" sz="18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79512" y="620688"/>
            <a:ext cx="2097661"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5.1 – Aims and Influences</a:t>
            </a:r>
            <a:endParaRPr lang="en-GB" sz="12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2345399" y="620688"/>
            <a:ext cx="1091466"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5.2 - Policies</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505091" y="620688"/>
            <a:ext cx="1152128"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5.3 - Taxation</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72400" y="23696"/>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gif"/><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hyperlink" Target="https://www.cnet.com/news/apple-v-samsung-patent-trial-recap-how-it-all-turned-out-faq/"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http://www.confectionerynews.com/Manufacturers/Cadbury-suffers-blow-in-latest-Nestle-battle-over-the-color-purple" TargetMode="Externa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www.antaranews.com/en/news/87527/jakarta-to-implement-odd-even-traffic-restrictions-starting-jun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nytimes.com/roomfordebate/2011/04/14/chinas-scary-housing-bubble"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tradingeconomics.com/japan/interest-rate"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2.jpeg"/></Relationships>
</file>

<file path=ppt/slides/_rels/slide4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5.g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51.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LO5%20-%20Resources/5.3%20-%20Exam%20Practice%20-%20Tax%20Systems.doc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LO5%20-%20Resources/5.3%20-%20Exam%20Practice%20-%20Tax%20Systems.doc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75.gif"/><Relationship Id="rId4" Type="http://schemas.openxmlformats.org/officeDocument/2006/relationships/image" Target="../media/image74.jpeg"/></Relationships>
</file>

<file path=ppt/slides/_rels/slide7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7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496" y="5301208"/>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LO5 </a:t>
            </a:r>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Role of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Government </a:t>
            </a:r>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 an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Economy</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989928" y="480154"/>
            <a:ext cx="6830544" cy="1292662"/>
          </a:xfrm>
          <a:prstGeom prst="rect">
            <a:avLst/>
          </a:prstGeom>
          <a:noFill/>
        </p:spPr>
        <p:txBody>
          <a:bodyPr wrap="square" rtlCol="0">
            <a:spAutoFit/>
          </a:bodyPr>
          <a:lstStyle/>
          <a:p>
            <a:pPr algn="r"/>
            <a:r>
              <a:rPr lang="en-GB" sz="2600" dirty="0" smtClean="0"/>
              <a:t> Cambridge IGCSE - Economics</a:t>
            </a:r>
            <a:r>
              <a:rPr lang="en-GB" sz="2600" b="1" dirty="0" smtClean="0"/>
              <a:t> </a:t>
            </a:r>
          </a:p>
          <a:p>
            <a:pPr algn="r"/>
            <a:r>
              <a:rPr lang="en-US" sz="2600" b="1" dirty="0"/>
              <a:t>LO5 - Role of Government in an Economy</a:t>
            </a:r>
          </a:p>
          <a:p>
            <a:pPr algn="r"/>
            <a:r>
              <a:rPr lang="en-GB" sz="2600" b="1" dirty="0" smtClean="0">
                <a:solidFill>
                  <a:schemeClr val="tx1">
                    <a:lumMod val="50000"/>
                    <a:lumOff val="50000"/>
                  </a:schemeClr>
                </a:solidFill>
              </a:rPr>
              <a:t>2017-2019 - Course Code: 0455</a:t>
            </a:r>
            <a:endParaRPr lang="en-GB" sz="2600" b="1" dirty="0">
              <a:solidFill>
                <a:schemeClr val="tx1">
                  <a:lumMod val="50000"/>
                  <a:lumOff val="50000"/>
                </a:schemeClr>
              </a:solidFill>
            </a:endParaRPr>
          </a:p>
        </p:txBody>
      </p:sp>
      <p:pic>
        <p:nvPicPr>
          <p:cNvPr id="1026" name="Picture 2" descr="Image result for econom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044822"/>
            <a:ext cx="6552728" cy="2882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32656"/>
            <a:ext cx="1666400" cy="160043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93866"/>
          </a:xfrm>
          <a:prstGeom prst="rect">
            <a:avLst/>
          </a:prstGeom>
        </p:spPr>
        <p:txBody>
          <a:bodyPr wrap="square">
            <a:spAutoFit/>
          </a:bodyPr>
          <a:lstStyle/>
          <a:p>
            <a:pPr marL="439738" indent="-439738">
              <a:buClr>
                <a:srgbClr val="00B050"/>
              </a:buClr>
              <a:buFont typeface="Wingdings 3" panose="05040102010807070707" pitchFamily="18" charset="2"/>
              <a:buChar char=""/>
            </a:pPr>
            <a:r>
              <a:rPr lang="en-US" sz="2600" dirty="0"/>
              <a:t>By the end of this </a:t>
            </a:r>
            <a:r>
              <a:rPr lang="en-US" sz="2600" dirty="0" smtClean="0"/>
              <a:t>chapter</a:t>
            </a:r>
            <a:r>
              <a:rPr lang="en-US" sz="2600" dirty="0"/>
              <a:t>, you should be able to:</a:t>
            </a:r>
          </a:p>
          <a:p>
            <a:pPr marL="812800" indent="-373063">
              <a:buClr>
                <a:srgbClr val="00B050"/>
              </a:buClr>
              <a:buFont typeface="Arial" panose="020B0604020202020204" pitchFamily="34" charset="0"/>
              <a:buChar char="•"/>
            </a:pPr>
            <a:r>
              <a:rPr lang="en-US" sz="2600" dirty="0" smtClean="0"/>
              <a:t>Describe </a:t>
            </a:r>
            <a:r>
              <a:rPr lang="en-US" sz="2600" dirty="0"/>
              <a:t>the government as a producer of goods and services and as an employer</a:t>
            </a:r>
          </a:p>
          <a:p>
            <a:pPr marL="812800" indent="-373063">
              <a:buClr>
                <a:srgbClr val="00B050"/>
              </a:buClr>
              <a:buFont typeface="Arial" panose="020B0604020202020204" pitchFamily="34" charset="0"/>
              <a:buChar char="•"/>
            </a:pPr>
            <a:r>
              <a:rPr lang="en-US" sz="2600" dirty="0" smtClean="0"/>
              <a:t>Discuss </a:t>
            </a:r>
            <a:r>
              <a:rPr lang="en-US" sz="2600" dirty="0"/>
              <a:t>the government's influence (regulation, subsidies, taxes) on </a:t>
            </a:r>
            <a:r>
              <a:rPr lang="en-US" sz="2600" dirty="0" smtClean="0"/>
              <a:t>private producers</a:t>
            </a:r>
            <a:endParaRPr lang="en-US" sz="2600" dirty="0"/>
          </a:p>
          <a:p>
            <a:pPr marL="812800" indent="-373063">
              <a:buClr>
                <a:srgbClr val="00B050"/>
              </a:buClr>
              <a:buFont typeface="Arial" panose="020B0604020202020204" pitchFamily="34" charset="0"/>
              <a:buChar char="•"/>
            </a:pPr>
            <a:r>
              <a:rPr lang="en-US" sz="2600" dirty="0" smtClean="0"/>
              <a:t>Describe </a:t>
            </a:r>
            <a:r>
              <a:rPr lang="en-US" sz="2600" dirty="0"/>
              <a:t>the aims of government policies, such as full </a:t>
            </a:r>
            <a:r>
              <a:rPr lang="en-US" sz="2600" dirty="0" smtClean="0"/>
              <a:t>employment, price stability, economic growth, redistribution of income, balance of payments stability</a:t>
            </a:r>
            <a:endParaRPr lang="en-US" sz="2600" dirty="0"/>
          </a:p>
          <a:p>
            <a:pPr marL="812800" indent="-373063">
              <a:buClr>
                <a:srgbClr val="00B050"/>
              </a:buClr>
              <a:buFont typeface="Arial" panose="020B0604020202020204" pitchFamily="34" charset="0"/>
              <a:buChar char="•"/>
            </a:pPr>
            <a:r>
              <a:rPr lang="en-US" sz="2600" dirty="0" smtClean="0"/>
              <a:t>Discuss </a:t>
            </a:r>
            <a:r>
              <a:rPr lang="en-US" sz="2600" dirty="0"/>
              <a:t>the possible conflicts between government aims.</a:t>
            </a:r>
          </a:p>
        </p:txBody>
      </p:sp>
      <p:sp>
        <p:nvSpPr>
          <p:cNvPr id="8" name="Title 2"/>
          <p:cNvSpPr>
            <a:spLocks noGrp="1"/>
          </p:cNvSpPr>
          <p:nvPr>
            <p:ph type="title"/>
          </p:nvPr>
        </p:nvSpPr>
        <p:spPr>
          <a:xfrm>
            <a:off x="70266" y="72008"/>
            <a:ext cx="7454062" cy="548680"/>
          </a:xfrm>
        </p:spPr>
        <p:txBody>
          <a:bodyPr>
            <a:noAutofit/>
          </a:bodyPr>
          <a:lstStyle/>
          <a:p>
            <a:r>
              <a:rPr lang="en-US" sz="3200" dirty="0" smtClean="0"/>
              <a:t>5 – The Role of Government in an Economy</a:t>
            </a:r>
            <a:endParaRPr lang="en-GB" sz="3200" dirty="0"/>
          </a:p>
        </p:txBody>
      </p:sp>
      <p:graphicFrame>
        <p:nvGraphicFramePr>
          <p:cNvPr id="6" name="Table 5"/>
          <p:cNvGraphicFramePr>
            <a:graphicFrameLocks noGrp="1"/>
          </p:cNvGraphicFramePr>
          <p:nvPr>
            <p:extLst>
              <p:ext uri="{D42A27DB-BD31-4B8C-83A1-F6EECF244321}">
                <p14:modId xmlns:p14="http://schemas.microsoft.com/office/powerpoint/2010/main" val="3016107997"/>
              </p:ext>
            </p:extLst>
          </p:nvPr>
        </p:nvGraphicFramePr>
        <p:xfrm>
          <a:off x="7236296" y="1010981"/>
          <a:ext cx="1584176" cy="565837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governments interfere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 a  government shut down my private business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Where does my tax money go</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Do I have a say in how tax is spent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did Belgium survive without a government</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Is my government a good one or not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I avoid paying taxes</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a tax haven and what were the Panama papers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52736"/>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4481104"/>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09200"/>
          </a:xfrm>
          <a:prstGeom prst="rect">
            <a:avLst/>
          </a:prstGeom>
        </p:spPr>
        <p:txBody>
          <a:bodyPr wrap="square">
            <a:spAutoFit/>
          </a:bodyPr>
          <a:lstStyle/>
          <a:p>
            <a:pPr>
              <a:buClr>
                <a:srgbClr val="00B050"/>
              </a:buClr>
            </a:pPr>
            <a:r>
              <a:rPr lang="en-US" sz="2200" b="1" dirty="0" smtClean="0">
                <a:solidFill>
                  <a:srgbClr val="FF0000"/>
                </a:solidFill>
              </a:rPr>
              <a:t>An </a:t>
            </a:r>
            <a:r>
              <a:rPr lang="en-US" sz="2200" b="1" dirty="0">
                <a:solidFill>
                  <a:srgbClr val="FF0000"/>
                </a:solidFill>
              </a:rPr>
              <a:t>employer</a:t>
            </a:r>
            <a:r>
              <a:rPr lang="en-US" sz="2200" dirty="0"/>
              <a:t> is a person or a firm that hires other workers to an organisation.</a:t>
            </a:r>
          </a:p>
          <a:p>
            <a:pPr>
              <a:buClr>
                <a:srgbClr val="00B050"/>
              </a:buClr>
            </a:pPr>
            <a:r>
              <a:rPr lang="en-US" sz="2200" b="1" dirty="0">
                <a:solidFill>
                  <a:srgbClr val="FF0000"/>
                </a:solidFill>
              </a:rPr>
              <a:t>A producer </a:t>
            </a:r>
            <a:r>
              <a:rPr lang="en-US" sz="2200" dirty="0"/>
              <a:t>is any firm that deals in the production and/or provision of goods and services.</a:t>
            </a:r>
          </a:p>
          <a:p>
            <a:pPr>
              <a:buClr>
                <a:srgbClr val="00B050"/>
              </a:buClr>
            </a:pPr>
            <a:r>
              <a:rPr lang="en-US" sz="2200" b="1" dirty="0">
                <a:solidFill>
                  <a:srgbClr val="FF0000"/>
                </a:solidFill>
              </a:rPr>
              <a:t>Regulation</a:t>
            </a:r>
            <a:r>
              <a:rPr lang="en-US" sz="2200" dirty="0">
                <a:solidFill>
                  <a:srgbClr val="FF0000"/>
                </a:solidFill>
              </a:rPr>
              <a:t> </a:t>
            </a:r>
            <a:r>
              <a:rPr lang="en-US" sz="2200" dirty="0" smtClean="0"/>
              <a:t>refers to the rules and laws that govern business behaviour in the economy, such </a:t>
            </a:r>
            <a:r>
              <a:rPr lang="en-US" sz="2200" dirty="0"/>
              <a:t>as employment laws, consumer protection legislation and environmental </a:t>
            </a:r>
            <a:r>
              <a:rPr lang="en-US" sz="2200" dirty="0" smtClean="0"/>
              <a:t>protection laws</a:t>
            </a:r>
            <a:r>
              <a:rPr lang="en-US" sz="2200" dirty="0"/>
              <a:t>.</a:t>
            </a:r>
          </a:p>
          <a:p>
            <a:pPr>
              <a:buClr>
                <a:srgbClr val="00B050"/>
              </a:buClr>
            </a:pPr>
            <a:r>
              <a:rPr lang="en-US" sz="2200" b="1" dirty="0">
                <a:solidFill>
                  <a:srgbClr val="FF0000"/>
                </a:solidFill>
              </a:rPr>
              <a:t>Subsidies </a:t>
            </a:r>
            <a:r>
              <a:rPr lang="en-US" sz="2200" dirty="0" smtClean="0"/>
              <a:t>are financial support from the government to reduce the costs of private-sector firms </a:t>
            </a:r>
            <a:r>
              <a:rPr lang="en-US" sz="2200" dirty="0"/>
              <a:t>. They are used to encourage output and consumption of certain goods or </a:t>
            </a:r>
            <a:r>
              <a:rPr lang="en-US" sz="2200" dirty="0" smtClean="0"/>
              <a:t>services, such </a:t>
            </a:r>
            <a:r>
              <a:rPr lang="en-US" sz="2200" dirty="0"/>
              <a:t>as public transport.</a:t>
            </a:r>
          </a:p>
          <a:p>
            <a:pPr>
              <a:buClr>
                <a:srgbClr val="00B050"/>
              </a:buClr>
            </a:pPr>
            <a:r>
              <a:rPr lang="en-US" sz="2200" b="1" dirty="0">
                <a:solidFill>
                  <a:srgbClr val="FF0000"/>
                </a:solidFill>
              </a:rPr>
              <a:t>Taxes</a:t>
            </a:r>
            <a:r>
              <a:rPr lang="en-US" sz="2200" dirty="0"/>
              <a:t> </a:t>
            </a:r>
            <a:r>
              <a:rPr lang="en-US" sz="2200" dirty="0" smtClean="0"/>
              <a:t>are levies or charges imposed by a government to raise the costs of production and reduce the consumption of certain goods or services, such as tobacco, alcohol and petroleum</a:t>
            </a:r>
            <a:r>
              <a:rPr lang="en-US" sz="2200" dirty="0"/>
              <a:t>.</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5.1 – Key Terms</a:t>
            </a:r>
            <a:endParaRPr lang="en-GB" sz="4000" dirty="0"/>
          </a:p>
        </p:txBody>
      </p:sp>
      <p:graphicFrame>
        <p:nvGraphicFramePr>
          <p:cNvPr id="6" name="Table 5"/>
          <p:cNvGraphicFramePr>
            <a:graphicFrameLocks noGrp="1"/>
          </p:cNvGraphicFramePr>
          <p:nvPr>
            <p:extLst>
              <p:ext uri="{D42A27DB-BD31-4B8C-83A1-F6EECF244321}">
                <p14:modId xmlns:p14="http://schemas.microsoft.com/office/powerpoint/2010/main" val="3016107997"/>
              </p:ext>
            </p:extLst>
          </p:nvPr>
        </p:nvGraphicFramePr>
        <p:xfrm>
          <a:off x="7236296" y="1010981"/>
          <a:ext cx="1584176" cy="565837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governments interfere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 a  government shut down my private business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Where does my tax money go</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Do I have a say in how tax is spent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did Belgium survive without a government</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Is my government a good one or not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I avoid paying taxes</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a tax haven and what were the Panama papers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52736"/>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743626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397031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The government plays a key role as a producer of goods and services and as </a:t>
            </a:r>
            <a:r>
              <a:rPr lang="en-US" dirty="0" smtClean="0"/>
              <a:t>an </a:t>
            </a:r>
            <a:r>
              <a:rPr lang="en-US" b="1" dirty="0" smtClean="0">
                <a:solidFill>
                  <a:srgbClr val="FF0000"/>
                </a:solidFill>
              </a:rPr>
              <a:t>employer</a:t>
            </a:r>
            <a:r>
              <a:rPr lang="en-US" dirty="0"/>
              <a:t>.</a:t>
            </a:r>
          </a:p>
          <a:p>
            <a:pPr marL="342900" indent="-342900">
              <a:buClr>
                <a:srgbClr val="00B050"/>
              </a:buClr>
              <a:buFont typeface="Wingdings 3" panose="05040102010807070707" pitchFamily="18" charset="2"/>
              <a:buChar char=""/>
            </a:pPr>
            <a:r>
              <a:rPr lang="en-US" dirty="0"/>
              <a:t>As a </a:t>
            </a:r>
            <a:r>
              <a:rPr lang="en-US" b="1" dirty="0">
                <a:solidFill>
                  <a:srgbClr val="FF0000"/>
                </a:solidFill>
              </a:rPr>
              <a:t>producer</a:t>
            </a:r>
            <a:r>
              <a:rPr lang="en-US" dirty="0"/>
              <a:t>, the </a:t>
            </a:r>
            <a:r>
              <a:rPr lang="en-US" dirty="0" smtClean="0"/>
              <a:t>government </a:t>
            </a:r>
            <a:r>
              <a:rPr lang="en-US" dirty="0"/>
              <a:t>supplies goods and services to the general </a:t>
            </a:r>
            <a:r>
              <a:rPr lang="en-US" dirty="0" smtClean="0"/>
              <a:t>public. For </a:t>
            </a:r>
            <a:r>
              <a:rPr lang="en-US" dirty="0"/>
              <a:t>example, it will provide:</a:t>
            </a:r>
          </a:p>
          <a:p>
            <a:pPr marL="627063" indent="-342900">
              <a:buClr>
                <a:srgbClr val="00B050"/>
              </a:buClr>
              <a:buFont typeface="Arial" panose="020B0604020202020204" pitchFamily="34" charset="0"/>
              <a:buChar char="•"/>
            </a:pPr>
            <a:r>
              <a:rPr lang="en-US" b="1" dirty="0" smtClean="0">
                <a:solidFill>
                  <a:srgbClr val="FF0000"/>
                </a:solidFill>
              </a:rPr>
              <a:t>Public </a:t>
            </a:r>
            <a:r>
              <a:rPr lang="en-US" b="1" dirty="0">
                <a:solidFill>
                  <a:srgbClr val="FF0000"/>
                </a:solidFill>
              </a:rPr>
              <a:t>goods</a:t>
            </a:r>
            <a:r>
              <a:rPr lang="en-US" dirty="0"/>
              <a:t> - These products are non-excludable and non-rivalrous </a:t>
            </a:r>
            <a:r>
              <a:rPr lang="en-US" dirty="0" smtClean="0"/>
              <a:t>in consumption</a:t>
            </a:r>
            <a:r>
              <a:rPr lang="en-US" dirty="0"/>
              <a:t>. Examples are national defence, law and order, street lighting, </a:t>
            </a:r>
            <a:r>
              <a:rPr lang="en-US" dirty="0" smtClean="0"/>
              <a:t>flood control </a:t>
            </a:r>
            <a:r>
              <a:rPr lang="en-US" dirty="0"/>
              <a:t>systems, public fireworks displays, lighthouses, online search engines </a:t>
            </a:r>
            <a:r>
              <a:rPr lang="en-US" dirty="0" smtClean="0"/>
              <a:t>and public </a:t>
            </a:r>
            <a:r>
              <a:rPr lang="en-US" dirty="0"/>
              <a:t>roads.</a:t>
            </a:r>
          </a:p>
          <a:p>
            <a:pPr marL="627063" indent="-342900">
              <a:buClr>
                <a:srgbClr val="00B050"/>
              </a:buClr>
              <a:buFont typeface="Arial" panose="020B0604020202020204" pitchFamily="34" charset="0"/>
              <a:buChar char="•"/>
            </a:pPr>
            <a:r>
              <a:rPr lang="en-US" b="1" dirty="0" smtClean="0">
                <a:solidFill>
                  <a:srgbClr val="FF0000"/>
                </a:solidFill>
              </a:rPr>
              <a:t>Merit </a:t>
            </a:r>
            <a:r>
              <a:rPr lang="en-US" b="1" dirty="0">
                <a:solidFill>
                  <a:srgbClr val="FF0000"/>
                </a:solidFill>
              </a:rPr>
              <a:t>goods </a:t>
            </a:r>
            <a:r>
              <a:rPr lang="en-US" dirty="0"/>
              <a:t>- These products are deemed to </a:t>
            </a:r>
            <a:r>
              <a:rPr lang="en-US" dirty="0" smtClean="0"/>
              <a:t>have </a:t>
            </a:r>
            <a:r>
              <a:rPr lang="en-US" dirty="0"/>
              <a:t>social benefits yet </a:t>
            </a:r>
            <a:r>
              <a:rPr lang="en-US" dirty="0" smtClean="0"/>
              <a:t>are under-consumed </a:t>
            </a:r>
            <a:r>
              <a:rPr lang="en-US" dirty="0"/>
              <a:t>without </a:t>
            </a:r>
            <a:r>
              <a:rPr lang="en-US" dirty="0" smtClean="0"/>
              <a:t>government intervention </a:t>
            </a:r>
            <a:r>
              <a:rPr lang="en-US" dirty="0"/>
              <a:t>or provision (see Chapter 5</a:t>
            </a:r>
            <a:r>
              <a:rPr lang="en-US" dirty="0" smtClean="0"/>
              <a:t>). Examples </a:t>
            </a:r>
            <a:r>
              <a:rPr lang="en-US" dirty="0"/>
              <a:t>are education, health care services, work-related training schemes </a:t>
            </a:r>
            <a:r>
              <a:rPr lang="en-US" dirty="0" smtClean="0"/>
              <a:t>and public </a:t>
            </a:r>
            <a:r>
              <a:rPr lang="en-US" dirty="0"/>
              <a:t>libraries.</a:t>
            </a:r>
          </a:p>
        </p:txBody>
      </p:sp>
      <p:sp>
        <p:nvSpPr>
          <p:cNvPr id="8" name="Title 2"/>
          <p:cNvSpPr>
            <a:spLocks noGrp="1"/>
          </p:cNvSpPr>
          <p:nvPr>
            <p:ph type="title"/>
          </p:nvPr>
        </p:nvSpPr>
        <p:spPr>
          <a:xfrm>
            <a:off x="70266" y="72008"/>
            <a:ext cx="7814102" cy="548680"/>
          </a:xfrm>
        </p:spPr>
        <p:txBody>
          <a:bodyPr>
            <a:noAutofit/>
          </a:bodyPr>
          <a:lstStyle/>
          <a:p>
            <a:r>
              <a:rPr lang="en-US" sz="3100" dirty="0" smtClean="0"/>
              <a:t>5.1 - The Role Of Government In An Economy</a:t>
            </a:r>
            <a:endParaRPr lang="en-GB" sz="3100" dirty="0"/>
          </a:p>
        </p:txBody>
      </p:sp>
      <p:graphicFrame>
        <p:nvGraphicFramePr>
          <p:cNvPr id="6" name="Table 5"/>
          <p:cNvGraphicFramePr>
            <a:graphicFrameLocks noGrp="1"/>
          </p:cNvGraphicFramePr>
          <p:nvPr>
            <p:extLst>
              <p:ext uri="{D42A27DB-BD31-4B8C-83A1-F6EECF244321}">
                <p14:modId xmlns:p14="http://schemas.microsoft.com/office/powerpoint/2010/main" val="600798538"/>
              </p:ext>
            </p:extLst>
          </p:nvPr>
        </p:nvGraphicFramePr>
        <p:xfrm>
          <a:off x="7236296" y="1052736"/>
          <a:ext cx="1584176" cy="565837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governments interfere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 a  government shut down my private business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Where does my tax money go</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Do I have a say in how tax is spent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did Belgium survive without a government</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Is my government a good one or not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I avoid paying taxes</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a tax haven and what were the Panama papers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rubbish collecto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4439" y="5089513"/>
            <a:ext cx="2549609" cy="156365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road work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7979"/>
          <a:stretch/>
        </p:blipFill>
        <p:spPr bwMode="auto">
          <a:xfrm>
            <a:off x="5108358" y="5089513"/>
            <a:ext cx="2017538" cy="156365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nursi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948"/>
          <a:stretch/>
        </p:blipFill>
        <p:spPr bwMode="auto">
          <a:xfrm>
            <a:off x="251520" y="5023055"/>
            <a:ext cx="2108492" cy="1614754"/>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661947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3539430"/>
          </a:xfrm>
          <a:prstGeom prst="rect">
            <a:avLst/>
          </a:prstGeom>
        </p:spPr>
        <p:txBody>
          <a:bodyPr wrap="square">
            <a:spAutoFit/>
          </a:bodyPr>
          <a:lstStyle/>
          <a:p>
            <a:pPr>
              <a:buClr>
                <a:srgbClr val="00B050"/>
              </a:buClr>
            </a:pPr>
            <a:r>
              <a:rPr lang="en-US" sz="3200" b="1" dirty="0">
                <a:solidFill>
                  <a:srgbClr val="FF0000"/>
                </a:solidFill>
              </a:rPr>
              <a:t>Exam practice</a:t>
            </a:r>
          </a:p>
          <a:p>
            <a:pPr marL="514350" indent="-514350">
              <a:buClr>
                <a:srgbClr val="00B050"/>
              </a:buClr>
              <a:buFont typeface="+mj-lt"/>
              <a:buAutoNum type="arabicPeriod"/>
            </a:pPr>
            <a:r>
              <a:rPr lang="en-US" sz="3200" dirty="0" smtClean="0">
                <a:solidFill>
                  <a:srgbClr val="FF0000"/>
                </a:solidFill>
              </a:rPr>
              <a:t>Distinguish </a:t>
            </a:r>
            <a:r>
              <a:rPr lang="en-US" sz="3200" dirty="0">
                <a:solidFill>
                  <a:srgbClr val="FF0000"/>
                </a:solidFill>
              </a:rPr>
              <a:t>between public goods and merit goods. (3)</a:t>
            </a:r>
          </a:p>
          <a:p>
            <a:pPr marL="514350" indent="-514350">
              <a:buClr>
                <a:srgbClr val="00B050"/>
              </a:buClr>
              <a:buFont typeface="+mj-lt"/>
              <a:buAutoNum type="arabicPeriod"/>
            </a:pPr>
            <a:r>
              <a:rPr lang="en-US" sz="3200" dirty="0" smtClean="0">
                <a:solidFill>
                  <a:srgbClr val="FF0000"/>
                </a:solidFill>
              </a:rPr>
              <a:t>Analyse </a:t>
            </a:r>
            <a:r>
              <a:rPr lang="en-US" sz="3200" dirty="0">
                <a:solidFill>
                  <a:srgbClr val="FF0000"/>
                </a:solidFill>
              </a:rPr>
              <a:t>the reasons why a government might choose to provide public </a:t>
            </a:r>
            <a:r>
              <a:rPr lang="en-US" sz="3200" dirty="0" smtClean="0">
                <a:solidFill>
                  <a:srgbClr val="FF0000"/>
                </a:solidFill>
              </a:rPr>
              <a:t>goods and </a:t>
            </a:r>
            <a:r>
              <a:rPr lang="en-US" sz="3200" dirty="0">
                <a:solidFill>
                  <a:srgbClr val="FF0000"/>
                </a:solidFill>
              </a:rPr>
              <a:t>merit goods. </a:t>
            </a:r>
            <a:r>
              <a:rPr lang="en-US" sz="3200" dirty="0" smtClean="0">
                <a:solidFill>
                  <a:srgbClr val="FF0000"/>
                </a:solidFill>
              </a:rPr>
              <a:t>(6</a:t>
            </a:r>
            <a:r>
              <a:rPr lang="en-US" sz="3200" dirty="0">
                <a:solidFill>
                  <a:srgbClr val="FF0000"/>
                </a:solidFill>
              </a:rPr>
              <a:t>)</a:t>
            </a:r>
          </a:p>
        </p:txBody>
      </p:sp>
      <p:sp>
        <p:nvSpPr>
          <p:cNvPr id="8" name="Title 2"/>
          <p:cNvSpPr>
            <a:spLocks noGrp="1"/>
          </p:cNvSpPr>
          <p:nvPr>
            <p:ph type="title"/>
          </p:nvPr>
        </p:nvSpPr>
        <p:spPr>
          <a:xfrm>
            <a:off x="70266" y="72008"/>
            <a:ext cx="7814102" cy="548680"/>
          </a:xfrm>
        </p:spPr>
        <p:txBody>
          <a:bodyPr>
            <a:noAutofit/>
          </a:bodyPr>
          <a:lstStyle/>
          <a:p>
            <a:r>
              <a:rPr lang="en-US" sz="3100" dirty="0" smtClean="0"/>
              <a:t>5.1 - The Role Of Government In An Economy</a:t>
            </a:r>
            <a:endParaRPr lang="en-GB" sz="3100" dirty="0"/>
          </a:p>
        </p:txBody>
      </p:sp>
      <p:graphicFrame>
        <p:nvGraphicFramePr>
          <p:cNvPr id="6" name="Table 5"/>
          <p:cNvGraphicFramePr>
            <a:graphicFrameLocks noGrp="1"/>
          </p:cNvGraphicFramePr>
          <p:nvPr>
            <p:extLst>
              <p:ext uri="{D42A27DB-BD31-4B8C-83A1-F6EECF244321}">
                <p14:modId xmlns:p14="http://schemas.microsoft.com/office/powerpoint/2010/main" val="600798538"/>
              </p:ext>
            </p:extLst>
          </p:nvPr>
        </p:nvGraphicFramePr>
        <p:xfrm>
          <a:off x="7236296" y="1052736"/>
          <a:ext cx="1584176" cy="565837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governments interfere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 a  government shut down my private business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Where does my tax money go</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Do I have a say in how tax is spent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did Belgium survive without a government</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Is my government a good one or not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I avoid paying taxes</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a tax haven and what were the Panama papers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rubbish collecto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4439" y="5089513"/>
            <a:ext cx="2549609" cy="156365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road work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7979"/>
          <a:stretch/>
        </p:blipFill>
        <p:spPr bwMode="auto">
          <a:xfrm>
            <a:off x="5108358" y="5089513"/>
            <a:ext cx="2017538" cy="156365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nursi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948"/>
          <a:stretch/>
        </p:blipFill>
        <p:spPr bwMode="auto">
          <a:xfrm>
            <a:off x="251520" y="5023055"/>
            <a:ext cx="2108492" cy="1614754"/>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6032728"/>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632311"/>
          </a:xfrm>
          <a:prstGeom prst="rect">
            <a:avLst/>
          </a:prstGeom>
        </p:spPr>
        <p:txBody>
          <a:bodyPr wrap="square">
            <a:spAutoFit/>
          </a:bodyPr>
          <a:lstStyle/>
          <a:p>
            <a:pPr marL="355600" indent="-342900">
              <a:buClr>
                <a:srgbClr val="00B050"/>
              </a:buClr>
              <a:buFont typeface="Arial" panose="020B0604020202020204" pitchFamily="34" charset="0"/>
              <a:buChar char="•"/>
            </a:pPr>
            <a:r>
              <a:rPr lang="en-US" sz="2000" b="1" dirty="0">
                <a:solidFill>
                  <a:srgbClr val="FF0000"/>
                </a:solidFill>
              </a:rPr>
              <a:t>Public services </a:t>
            </a:r>
            <a:r>
              <a:rPr lang="en-US" sz="2000" dirty="0"/>
              <a:t>- In many countries, the </a:t>
            </a:r>
            <a:r>
              <a:rPr lang="en-US" sz="2000" dirty="0" smtClean="0"/>
              <a:t>government </a:t>
            </a:r>
            <a:r>
              <a:rPr lang="en-US" sz="2000" dirty="0"/>
              <a:t>also directly provides </a:t>
            </a:r>
            <a:r>
              <a:rPr lang="en-US" sz="2000" dirty="0" smtClean="0"/>
              <a:t>other essential </a:t>
            </a:r>
            <a:r>
              <a:rPr lang="en-US" sz="2000" dirty="0"/>
              <a:t>public services, such as postal services, public transport systems, </a:t>
            </a:r>
            <a:r>
              <a:rPr lang="en-US" sz="2000" dirty="0" smtClean="0"/>
              <a:t>the emergency </a:t>
            </a:r>
            <a:r>
              <a:rPr lang="en-US" sz="2000" dirty="0"/>
              <a:t>services (fire, police and ambulance) and immigration services. In </a:t>
            </a:r>
            <a:r>
              <a:rPr lang="en-US" sz="2000" dirty="0" smtClean="0"/>
              <a:t>some countries</a:t>
            </a:r>
            <a:r>
              <a:rPr lang="en-US" sz="2000" dirty="0"/>
              <a:t>, the </a:t>
            </a:r>
            <a:r>
              <a:rPr lang="en-US" sz="2000" dirty="0" smtClean="0"/>
              <a:t>government </a:t>
            </a:r>
            <a:r>
              <a:rPr lang="en-US" sz="2000" dirty="0"/>
              <a:t>goes further to provide public utilities services (</a:t>
            </a:r>
            <a:r>
              <a:rPr lang="en-US" sz="2000" dirty="0" smtClean="0"/>
              <a:t>such as </a:t>
            </a:r>
            <a:r>
              <a:rPr lang="en-US" sz="2000" dirty="0"/>
              <a:t>gas, electricity and </a:t>
            </a:r>
            <a:r>
              <a:rPr lang="en-US" sz="2000" dirty="0" smtClean="0"/>
              <a:t>phone services) </a:t>
            </a:r>
            <a:r>
              <a:rPr lang="en-US" sz="2000" dirty="0"/>
              <a:t>and terrestrial television </a:t>
            </a:r>
            <a:r>
              <a:rPr lang="en-US" sz="2000" dirty="0" smtClean="0"/>
              <a:t>broadcasting services</a:t>
            </a:r>
            <a:r>
              <a:rPr lang="en-US" sz="2000" dirty="0"/>
              <a:t>. These services are not run in the same way as they would be if </a:t>
            </a:r>
            <a:r>
              <a:rPr lang="en-US" sz="2000" dirty="0" smtClean="0"/>
              <a:t>private sector firms </a:t>
            </a:r>
            <a:r>
              <a:rPr lang="en-US" sz="2000" dirty="0"/>
              <a:t>were seeking to </a:t>
            </a:r>
            <a:r>
              <a:rPr lang="en-US" sz="2000" dirty="0" err="1"/>
              <a:t>maximise</a:t>
            </a:r>
            <a:r>
              <a:rPr lang="en-US" sz="2000" dirty="0"/>
              <a:t> profits.</a:t>
            </a:r>
          </a:p>
          <a:p>
            <a:pPr marL="355600" indent="-342900">
              <a:buClr>
                <a:srgbClr val="00B050"/>
              </a:buClr>
              <a:buFont typeface="Arial" panose="020B0604020202020204" pitchFamily="34" charset="0"/>
              <a:buChar char="•"/>
            </a:pPr>
            <a:r>
              <a:rPr lang="en-US" sz="2000" b="1" dirty="0" smtClean="0">
                <a:solidFill>
                  <a:srgbClr val="FF0000"/>
                </a:solidFill>
              </a:rPr>
              <a:t>Welfare services </a:t>
            </a:r>
            <a:r>
              <a:rPr lang="en-US" sz="2000" dirty="0" smtClean="0"/>
              <a:t>- </a:t>
            </a:r>
            <a:r>
              <a:rPr lang="en-US" sz="2000" dirty="0"/>
              <a:t>In mixed economic systems (see </a:t>
            </a:r>
            <a:r>
              <a:rPr lang="en-US" sz="2000" dirty="0" smtClean="0"/>
              <a:t>Chapter 2</a:t>
            </a:r>
            <a:r>
              <a:rPr lang="en-US" sz="2000" dirty="0"/>
              <a:t>), </a:t>
            </a:r>
            <a:r>
              <a:rPr lang="en-US" sz="2000" dirty="0" smtClean="0"/>
              <a:t>the government provides </a:t>
            </a:r>
            <a:r>
              <a:rPr lang="en-US" sz="2000" dirty="0"/>
              <a:t>social and welfare services to people in need. These include </a:t>
            </a:r>
            <a:r>
              <a:rPr lang="en-US" sz="2000" dirty="0" smtClean="0"/>
              <a:t>transfer payments </a:t>
            </a:r>
            <a:r>
              <a:rPr lang="en-US" sz="2000" dirty="0"/>
              <a:t>such as unemployment benefits and state pension schemes for the elderly.</a:t>
            </a:r>
          </a:p>
          <a:p>
            <a:pPr marL="355600" indent="-342900">
              <a:buClr>
                <a:srgbClr val="00B050"/>
              </a:buClr>
              <a:buFont typeface="Arial" panose="020B0604020202020204" pitchFamily="34" charset="0"/>
              <a:buChar char="•"/>
            </a:pPr>
            <a:r>
              <a:rPr lang="en-US" sz="2000" dirty="0"/>
              <a:t>The New Zealand government, for example, spends about </a:t>
            </a:r>
            <a:r>
              <a:rPr lang="en-US" sz="2000" dirty="0" smtClean="0"/>
              <a:t>NZ$12bn ($</a:t>
            </a:r>
            <a:r>
              <a:rPr lang="en-US" sz="2000" dirty="0"/>
              <a:t>9.88bn) each year on transfer payments.</a:t>
            </a:r>
          </a:p>
        </p:txBody>
      </p:sp>
      <p:sp>
        <p:nvSpPr>
          <p:cNvPr id="8" name="Title 2"/>
          <p:cNvSpPr>
            <a:spLocks noGrp="1"/>
          </p:cNvSpPr>
          <p:nvPr>
            <p:ph type="title"/>
          </p:nvPr>
        </p:nvSpPr>
        <p:spPr>
          <a:xfrm>
            <a:off x="70266" y="72008"/>
            <a:ext cx="7814102" cy="548680"/>
          </a:xfrm>
        </p:spPr>
        <p:txBody>
          <a:bodyPr>
            <a:noAutofit/>
          </a:bodyPr>
          <a:lstStyle/>
          <a:p>
            <a:r>
              <a:rPr lang="en-US" sz="3100" dirty="0" smtClean="0"/>
              <a:t>5.1 - The Role Of Government In An Economy</a:t>
            </a:r>
            <a:endParaRPr lang="en-GB" sz="31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165</a:t>
            </a:r>
            <a:endParaRPr lang="en-GB" sz="1050" b="1" dirty="0">
              <a:latin typeface="Arial" panose="020B0604020202020204" pitchFamily="34" charset="0"/>
              <a:cs typeface="Arial" panose="020B0604020202020204" pitchFamily="34" charset="0"/>
            </a:endParaRPr>
          </a:p>
        </p:txBody>
      </p:sp>
      <p:pic>
        <p:nvPicPr>
          <p:cNvPr id="2050" name="Picture 2" descr="Image result for public servic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124744"/>
            <a:ext cx="1793404" cy="11994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ostal ser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1" y="2424806"/>
            <a:ext cx="1775809" cy="99889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job cent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0" y="3524326"/>
            <a:ext cx="1775809" cy="118387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welfare benefits in egyp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220"/>
          <a:stretch/>
        </p:blipFill>
        <p:spPr bwMode="auto">
          <a:xfrm>
            <a:off x="7020270" y="4869160"/>
            <a:ext cx="1775809" cy="1718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89552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4154984"/>
          </a:xfrm>
          <a:prstGeom prst="rect">
            <a:avLst/>
          </a:prstGeom>
        </p:spPr>
        <p:txBody>
          <a:bodyPr wrap="square">
            <a:spAutoFit/>
          </a:bodyPr>
          <a:lstStyle/>
          <a:p>
            <a:pPr marL="355600" indent="-342900">
              <a:buClr>
                <a:srgbClr val="00B050"/>
              </a:buClr>
              <a:buFont typeface="Wingdings 3" panose="05040102010807070707" pitchFamily="18" charset="2"/>
              <a:buChar char=""/>
            </a:pPr>
            <a:r>
              <a:rPr lang="en-US" sz="2200" dirty="0"/>
              <a:t>In order to </a:t>
            </a:r>
            <a:r>
              <a:rPr lang="en-US" sz="2200" dirty="0" smtClean="0"/>
              <a:t>provide </a:t>
            </a:r>
            <a:r>
              <a:rPr lang="en-US" sz="2200" dirty="0"/>
              <a:t>these goods and services, the </a:t>
            </a:r>
            <a:r>
              <a:rPr lang="en-US" sz="2200" dirty="0" smtClean="0"/>
              <a:t>government </a:t>
            </a:r>
            <a:r>
              <a:rPr lang="en-US" sz="2200" dirty="0"/>
              <a:t>must employ </a:t>
            </a:r>
            <a:r>
              <a:rPr lang="en-US" sz="2200" dirty="0" smtClean="0"/>
              <a:t>factors of </a:t>
            </a:r>
            <a:r>
              <a:rPr lang="en-US" sz="2200" dirty="0"/>
              <a:t>production (see Chapter 1), including </a:t>
            </a:r>
            <a:r>
              <a:rPr lang="en-US" sz="2200" dirty="0" smtClean="0"/>
              <a:t>labour</a:t>
            </a:r>
            <a:r>
              <a:rPr lang="en-US" sz="2200" dirty="0"/>
              <a:t>. Thus, the </a:t>
            </a:r>
            <a:r>
              <a:rPr lang="en-US" sz="2200" dirty="0" smtClean="0"/>
              <a:t>government </a:t>
            </a:r>
            <a:r>
              <a:rPr lang="en-US" sz="2200" dirty="0"/>
              <a:t>can </a:t>
            </a:r>
            <a:r>
              <a:rPr lang="en-US" sz="2200" dirty="0" smtClean="0"/>
              <a:t>have a significant </a:t>
            </a:r>
            <a:r>
              <a:rPr lang="en-US" sz="2200" dirty="0"/>
              <a:t>role as an employer - especially those governments that operate a </a:t>
            </a:r>
            <a:r>
              <a:rPr lang="en-US" sz="2200" dirty="0" smtClean="0"/>
              <a:t>mixed or </a:t>
            </a:r>
            <a:r>
              <a:rPr lang="en-US" sz="2200" dirty="0"/>
              <a:t>a planned economic system (sec Chapter 2). </a:t>
            </a:r>
            <a:endParaRPr lang="en-US" sz="2200" dirty="0" smtClean="0"/>
          </a:p>
          <a:p>
            <a:pPr marL="355600" indent="-342900">
              <a:buClr>
                <a:srgbClr val="00B050"/>
              </a:buClr>
              <a:buFont typeface="Wingdings 3" panose="05040102010807070707" pitchFamily="18" charset="2"/>
              <a:buChar char=""/>
            </a:pPr>
            <a:r>
              <a:rPr lang="en-US" sz="2200" dirty="0" smtClean="0"/>
              <a:t>E.g., </a:t>
            </a:r>
            <a:r>
              <a:rPr lang="en-US" sz="2200" dirty="0"/>
              <a:t>in countries such </a:t>
            </a:r>
            <a:r>
              <a:rPr lang="en-US" sz="2200" dirty="0" smtClean="0"/>
              <a:t>as Australia</a:t>
            </a:r>
            <a:r>
              <a:rPr lang="en-US" sz="2200" dirty="0"/>
              <a:t>, France, the USA and the UK, the government is a large employer </a:t>
            </a:r>
            <a:r>
              <a:rPr lang="en-US" sz="2200" dirty="0" smtClean="0"/>
              <a:t>of teachers</a:t>
            </a:r>
            <a:r>
              <a:rPr lang="en-US" sz="2200" dirty="0"/>
              <a:t>, health care workers (such as surgeons, doctors and nurses) and </a:t>
            </a:r>
            <a:r>
              <a:rPr lang="en-US" sz="2200" dirty="0" smtClean="0"/>
              <a:t>urban planners</a:t>
            </a:r>
            <a:r>
              <a:rPr lang="en-US" sz="2200" dirty="0"/>
              <a:t>.</a:t>
            </a:r>
          </a:p>
        </p:txBody>
      </p:sp>
      <p:sp>
        <p:nvSpPr>
          <p:cNvPr id="8" name="Title 2"/>
          <p:cNvSpPr>
            <a:spLocks noGrp="1"/>
          </p:cNvSpPr>
          <p:nvPr>
            <p:ph type="title"/>
          </p:nvPr>
        </p:nvSpPr>
        <p:spPr>
          <a:xfrm>
            <a:off x="70266" y="72008"/>
            <a:ext cx="7814102" cy="548680"/>
          </a:xfrm>
        </p:spPr>
        <p:txBody>
          <a:bodyPr>
            <a:noAutofit/>
          </a:bodyPr>
          <a:lstStyle/>
          <a:p>
            <a:r>
              <a:rPr lang="en-US" sz="3100" dirty="0" smtClean="0"/>
              <a:t>5.1 - The Role Of Government In An Economy</a:t>
            </a:r>
            <a:endParaRPr lang="en-GB" sz="31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165</a:t>
            </a:r>
            <a:endParaRPr lang="en-GB" sz="1050" b="1" dirty="0">
              <a:latin typeface="Arial" panose="020B0604020202020204" pitchFamily="34" charset="0"/>
              <a:cs typeface="Arial" panose="020B0604020202020204" pitchFamily="34" charset="0"/>
            </a:endParaRPr>
          </a:p>
        </p:txBody>
      </p:sp>
      <p:pic>
        <p:nvPicPr>
          <p:cNvPr id="2050" name="Picture 2" descr="Image result for public servic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124744"/>
            <a:ext cx="1793404" cy="11994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ostal ser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1" y="2424806"/>
            <a:ext cx="1775809" cy="99889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job cent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0" y="3524326"/>
            <a:ext cx="1775809" cy="118387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welfare benefits in egyp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220"/>
          <a:stretch/>
        </p:blipFill>
        <p:spPr bwMode="auto">
          <a:xfrm>
            <a:off x="7020270" y="4861779"/>
            <a:ext cx="1775809" cy="171862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5251313"/>
            <a:ext cx="6552728" cy="1323439"/>
          </a:xfrm>
          <a:prstGeom prst="rect">
            <a:avLst/>
          </a:prstGeom>
          <a:solidFill>
            <a:schemeClr val="accent6">
              <a:lumMod val="40000"/>
              <a:lumOff val="6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US" sz="2000" dirty="0">
                <a:latin typeface="Arial" panose="020B0604020202020204" pitchFamily="34" charset="0"/>
                <a:cs typeface="Arial" panose="020B0604020202020204" pitchFamily="34" charset="0"/>
              </a:rPr>
              <a:t>Research the employment laws that exist in your country or a country of your choice. </a:t>
            </a:r>
            <a:r>
              <a:rPr lang="en-US" sz="2000" dirty="0" smtClean="0">
                <a:latin typeface="Arial" panose="020B0604020202020204" pitchFamily="34" charset="0"/>
                <a:cs typeface="Arial" panose="020B0604020202020204" pitchFamily="34" charset="0"/>
              </a:rPr>
              <a:t>How </a:t>
            </a:r>
            <a:r>
              <a:rPr lang="en-GB" sz="2000" dirty="0" smtClean="0">
                <a:latin typeface="Arial" panose="020B0604020202020204" pitchFamily="34" charset="0"/>
                <a:cs typeface="Arial" panose="020B0604020202020204" pitchFamily="34" charset="0"/>
              </a:rPr>
              <a:t>do these laws impact on private-sector producers</a:t>
            </a:r>
            <a:r>
              <a:rPr lang="en-GB"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58507240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847755"/>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200" dirty="0" smtClean="0"/>
              <a:t>Governments </a:t>
            </a:r>
            <a:r>
              <a:rPr lang="en-US" sz="2200" dirty="0"/>
              <a:t>influence private producers through the use of regulation, </a:t>
            </a:r>
            <a:r>
              <a:rPr lang="en-US" sz="2200" dirty="0" smtClean="0"/>
              <a:t>subsidies and </a:t>
            </a:r>
            <a:r>
              <a:rPr lang="en-US" sz="2200" dirty="0"/>
              <a:t>taxation policies.</a:t>
            </a:r>
          </a:p>
          <a:p>
            <a:pPr marL="12700">
              <a:buClr>
                <a:srgbClr val="00B050"/>
              </a:buClr>
            </a:pPr>
            <a:r>
              <a:rPr lang="en-US" sz="2200" b="1" dirty="0"/>
              <a:t>Regulation</a:t>
            </a:r>
          </a:p>
          <a:p>
            <a:pPr marL="439738" indent="-427038">
              <a:buClr>
                <a:srgbClr val="00B050"/>
              </a:buClr>
              <a:buFont typeface="Wingdings 3" panose="05040102010807070707" pitchFamily="18" charset="2"/>
              <a:buChar char=""/>
            </a:pPr>
            <a:r>
              <a:rPr lang="en-US" sz="2200" dirty="0" smtClean="0"/>
              <a:t>Government </a:t>
            </a:r>
            <a:r>
              <a:rPr lang="en-US" sz="2200" dirty="0"/>
              <a:t>regulations determine the boundaries within which private </a:t>
            </a:r>
            <a:r>
              <a:rPr lang="en-US" sz="2200" dirty="0" smtClean="0"/>
              <a:t>producers can </a:t>
            </a:r>
            <a:r>
              <a:rPr lang="en-US" sz="2200" dirty="0"/>
              <a:t>operate. Examples are the use of employment legislation, consumer </a:t>
            </a:r>
            <a:r>
              <a:rPr lang="en-US" sz="2200" dirty="0" smtClean="0"/>
              <a:t>protection laws</a:t>
            </a:r>
            <a:r>
              <a:rPr lang="en-US" sz="2200" dirty="0"/>
              <a:t>, environmental protection, competition laws and intellectual property rights.</a:t>
            </a:r>
          </a:p>
          <a:p>
            <a:pPr marL="711200" indent="-342900">
              <a:buClr>
                <a:srgbClr val="00B050"/>
              </a:buClr>
              <a:buFont typeface="Arial" panose="020B0604020202020204" pitchFamily="34" charset="0"/>
              <a:buChar char="•"/>
            </a:pPr>
            <a:r>
              <a:rPr lang="en-US" sz="2200" b="1" dirty="0" smtClean="0">
                <a:solidFill>
                  <a:srgbClr val="FF0000"/>
                </a:solidFill>
              </a:rPr>
              <a:t>Employment </a:t>
            </a:r>
            <a:r>
              <a:rPr lang="en-US" sz="2200" b="1" dirty="0">
                <a:solidFill>
                  <a:srgbClr val="FF0000"/>
                </a:solidFill>
              </a:rPr>
              <a:t>legislation</a:t>
            </a:r>
            <a:r>
              <a:rPr lang="en-US" sz="2200" dirty="0"/>
              <a:t> - These regulations protect the interests and </a:t>
            </a:r>
            <a:r>
              <a:rPr lang="en-US" sz="2200" dirty="0" smtClean="0"/>
              <a:t>safety of </a:t>
            </a:r>
            <a:r>
              <a:rPr lang="en-US" sz="2200" dirty="0"/>
              <a:t>employees. For example, </a:t>
            </a:r>
            <a:r>
              <a:rPr lang="en-US" sz="2200" dirty="0" smtClean="0"/>
              <a:t>private sector </a:t>
            </a:r>
            <a:r>
              <a:rPr lang="en-US" sz="2200" dirty="0"/>
              <a:t>producers should comply with </a:t>
            </a:r>
            <a:r>
              <a:rPr lang="en-US" sz="2200" dirty="0" smtClean="0"/>
              <a:t>antidiscrimination laws </a:t>
            </a:r>
            <a:r>
              <a:rPr lang="en-US" sz="2200" dirty="0"/>
              <a:t>which help to ensure that firms treat their workers </a:t>
            </a:r>
            <a:r>
              <a:rPr lang="en-US" sz="2200" dirty="0" smtClean="0"/>
              <a:t>fairly, regardless </a:t>
            </a:r>
            <a:r>
              <a:rPr lang="en-US" sz="2200" dirty="0"/>
              <a:t>of their age, gender, race </a:t>
            </a:r>
            <a:r>
              <a:rPr lang="en-US" sz="2200" dirty="0" smtClean="0"/>
              <a:t>or religion</a:t>
            </a:r>
            <a:r>
              <a:rPr lang="en-US" sz="2200" dirty="0"/>
              <a:t>.</a:t>
            </a:r>
          </a:p>
        </p:txBody>
      </p:sp>
      <p:sp>
        <p:nvSpPr>
          <p:cNvPr id="8" name="Title 2"/>
          <p:cNvSpPr>
            <a:spLocks noGrp="1"/>
          </p:cNvSpPr>
          <p:nvPr>
            <p:ph type="title"/>
          </p:nvPr>
        </p:nvSpPr>
        <p:spPr>
          <a:xfrm>
            <a:off x="70266" y="72008"/>
            <a:ext cx="7814102" cy="548680"/>
          </a:xfrm>
        </p:spPr>
        <p:txBody>
          <a:bodyPr>
            <a:noAutofit/>
          </a:bodyPr>
          <a:lstStyle/>
          <a:p>
            <a:r>
              <a:rPr lang="en-US" sz="2800" dirty="0" smtClean="0"/>
              <a:t>5.1 - </a:t>
            </a:r>
            <a:r>
              <a:rPr lang="en-US" sz="2800" dirty="0"/>
              <a:t>Government </a:t>
            </a:r>
            <a:r>
              <a:rPr lang="en-US" sz="2800" dirty="0" smtClean="0"/>
              <a:t>Influence On Private Producers</a:t>
            </a:r>
            <a:endParaRPr lang="en-US"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165</a:t>
            </a:r>
            <a:endParaRPr lang="en-GB" sz="1050" b="1" dirty="0">
              <a:latin typeface="Arial" panose="020B0604020202020204" pitchFamily="34" charset="0"/>
              <a:cs typeface="Arial" panose="020B0604020202020204" pitchFamily="34" charset="0"/>
            </a:endParaRPr>
          </a:p>
        </p:txBody>
      </p:sp>
      <p:pic>
        <p:nvPicPr>
          <p:cNvPr id="5122" name="Picture 2" descr="Image result for employment legislation"/>
          <p:cNvPicPr>
            <a:picLocks noChangeAspect="1" noChangeArrowheads="1"/>
          </p:cNvPicPr>
          <p:nvPr/>
        </p:nvPicPr>
        <p:blipFill rotWithShape="1">
          <a:blip r:embed="rId3">
            <a:extLst>
              <a:ext uri="{28A0092B-C50C-407E-A947-70E740481C1C}">
                <a14:useLocalDpi xmlns:a14="http://schemas.microsoft.com/office/drawing/2010/main" val="0"/>
              </a:ext>
            </a:extLst>
          </a:blip>
          <a:srcRect l="40333"/>
          <a:stretch/>
        </p:blipFill>
        <p:spPr bwMode="auto">
          <a:xfrm>
            <a:off x="7020272" y="1091020"/>
            <a:ext cx="1800200" cy="151519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employment legisl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948"/>
          <a:stretch/>
        </p:blipFill>
        <p:spPr bwMode="auto">
          <a:xfrm>
            <a:off x="7020271" y="2708920"/>
            <a:ext cx="1800201" cy="100811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egypt employment legisl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0" y="3861048"/>
            <a:ext cx="1800201" cy="1076207"/>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egypt employment legislati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1520"/>
          <a:stretch/>
        </p:blipFill>
        <p:spPr bwMode="auto">
          <a:xfrm>
            <a:off x="7020269" y="5085184"/>
            <a:ext cx="1800201" cy="1528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272887"/>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647700"/>
          </a:xfrm>
          <a:prstGeom prst="rect">
            <a:avLst/>
          </a:prstGeom>
        </p:spPr>
        <p:txBody>
          <a:bodyPr wrap="square">
            <a:spAutoFit/>
          </a:bodyPr>
          <a:lstStyle/>
          <a:p>
            <a:pPr marL="355600" indent="-342900">
              <a:buClr>
                <a:srgbClr val="00B050"/>
              </a:buClr>
              <a:buFont typeface="Arial" panose="020B0604020202020204" pitchFamily="34" charset="0"/>
              <a:buChar char="•"/>
            </a:pPr>
            <a:r>
              <a:rPr lang="en-US" sz="1900" b="1" dirty="0" smtClean="0">
                <a:solidFill>
                  <a:srgbClr val="FF0000"/>
                </a:solidFill>
              </a:rPr>
              <a:t>Consumer protection laws </a:t>
            </a:r>
            <a:r>
              <a:rPr lang="en-US" sz="1900" dirty="0" smtClean="0"/>
              <a:t>- These regulations require private -sector firms to provide truthful descriptions of their goods and services, which must also meet minimal quality standards. Firms that provide demerit goods and services such as gambling, tobacco and alcohol are also heavily regulated to protect consumers. E.g., cigarette advertising is banned in countries such as South Africa, Pakistan and Australia. Tobacco advertising has been banned throughout Singapore since 1971. In most countries, cigarette packaging must also carry highly noticeable health risk warnings.</a:t>
            </a:r>
          </a:p>
          <a:p>
            <a:pPr marL="355600" indent="-342900">
              <a:buClr>
                <a:srgbClr val="00B050"/>
              </a:buClr>
              <a:buFont typeface="Arial" panose="020B0604020202020204" pitchFamily="34" charset="0"/>
              <a:buChar char="•"/>
            </a:pPr>
            <a:r>
              <a:rPr lang="en-US" sz="1900" b="1" dirty="0" smtClean="0">
                <a:solidFill>
                  <a:srgbClr val="FF0000"/>
                </a:solidFill>
              </a:rPr>
              <a:t>Environmental protection </a:t>
            </a:r>
            <a:r>
              <a:rPr lang="en-US" sz="1900" dirty="0" smtClean="0"/>
              <a:t>- Laws exist to prevent or reduce the damage to the environment </a:t>
            </a:r>
            <a:r>
              <a:rPr lang="en-US" sz="1900" dirty="0"/>
              <a:t>caused by private -sector firms, such as pollution and the </a:t>
            </a:r>
            <a:r>
              <a:rPr lang="en-US" sz="1900" dirty="0" smtClean="0"/>
              <a:t>depletion of </a:t>
            </a:r>
            <a:r>
              <a:rPr lang="en-US" sz="1900" dirty="0"/>
              <a:t>scarce resources. </a:t>
            </a:r>
            <a:r>
              <a:rPr lang="en-US" sz="1900" dirty="0" smtClean="0"/>
              <a:t>E.g., </a:t>
            </a:r>
            <a:r>
              <a:rPr lang="en-US" sz="1900" dirty="0"/>
              <a:t>Japan's government has imposed several types </a:t>
            </a:r>
            <a:r>
              <a:rPr lang="en-US" sz="1900" dirty="0" smtClean="0"/>
              <a:t>of fishing </a:t>
            </a:r>
            <a:r>
              <a:rPr lang="en-US" sz="1900" dirty="0"/>
              <a:t>ban to preserve the world's supply offish and whales. Regulation of </a:t>
            </a:r>
            <a:r>
              <a:rPr lang="en-US" sz="1900" dirty="0" smtClean="0"/>
              <a:t>carbon emissions </a:t>
            </a:r>
            <a:r>
              <a:rPr lang="en-US" sz="1900" dirty="0"/>
              <a:t>also limits the potential damage to the environment caused by </a:t>
            </a:r>
            <a:r>
              <a:rPr lang="en-US" sz="1900" dirty="0" smtClean="0"/>
              <a:t>private producers</a:t>
            </a:r>
            <a:r>
              <a:rPr lang="en-US" sz="1900" dirty="0"/>
              <a:t>.</a:t>
            </a:r>
          </a:p>
        </p:txBody>
      </p:sp>
      <p:sp>
        <p:nvSpPr>
          <p:cNvPr id="8" name="Title 2"/>
          <p:cNvSpPr>
            <a:spLocks noGrp="1"/>
          </p:cNvSpPr>
          <p:nvPr>
            <p:ph type="title"/>
          </p:nvPr>
        </p:nvSpPr>
        <p:spPr>
          <a:xfrm>
            <a:off x="70266" y="72008"/>
            <a:ext cx="7814102" cy="548680"/>
          </a:xfrm>
        </p:spPr>
        <p:txBody>
          <a:bodyPr>
            <a:noAutofit/>
          </a:bodyPr>
          <a:lstStyle/>
          <a:p>
            <a:r>
              <a:rPr lang="en-US" sz="2800" dirty="0" smtClean="0"/>
              <a:t>5.1 - </a:t>
            </a:r>
            <a:r>
              <a:rPr lang="en-US" sz="2800" dirty="0"/>
              <a:t>Government </a:t>
            </a:r>
            <a:r>
              <a:rPr lang="en-US" sz="2800" dirty="0" smtClean="0"/>
              <a:t>Influence On Private Producers</a:t>
            </a:r>
            <a:endParaRPr lang="en-US"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166</a:t>
            </a:r>
            <a:endParaRPr lang="en-GB" sz="1050" b="1" dirty="0">
              <a:latin typeface="Arial" panose="020B0604020202020204" pitchFamily="34" charset="0"/>
              <a:cs typeface="Arial" panose="020B0604020202020204" pitchFamily="34" charset="0"/>
            </a:endParaRPr>
          </a:p>
        </p:txBody>
      </p:sp>
      <p:pic>
        <p:nvPicPr>
          <p:cNvPr id="7170" name="Picture 2" descr="Image result for Consumer protection law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7004"/>
          <a:stretch/>
        </p:blipFill>
        <p:spPr bwMode="auto">
          <a:xfrm>
            <a:off x="7076008" y="1120477"/>
            <a:ext cx="1728192" cy="150606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cigarette advert"/>
          <p:cNvPicPr>
            <a:picLocks noChangeAspect="1" noChangeArrowheads="1"/>
          </p:cNvPicPr>
          <p:nvPr/>
        </p:nvPicPr>
        <p:blipFill rotWithShape="1">
          <a:blip r:embed="rId4">
            <a:extLst>
              <a:ext uri="{28A0092B-C50C-407E-A947-70E740481C1C}">
                <a14:useLocalDpi xmlns:a14="http://schemas.microsoft.com/office/drawing/2010/main" val="0"/>
              </a:ext>
            </a:extLst>
          </a:blip>
          <a:srcRect l="8487" t="3377" r="5569" b="3615"/>
          <a:stretch/>
        </p:blipFill>
        <p:spPr bwMode="auto">
          <a:xfrm>
            <a:off x="7092280" y="2708920"/>
            <a:ext cx="1728192" cy="249627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environmental protection ac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2280" y="5301208"/>
            <a:ext cx="1726704" cy="129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08004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8712" cy="3970318"/>
          </a:xfrm>
          <a:prstGeom prst="rect">
            <a:avLst/>
          </a:prstGeom>
        </p:spPr>
        <p:txBody>
          <a:bodyPr wrap="square">
            <a:spAutoFit/>
          </a:bodyPr>
          <a:lstStyle/>
          <a:p>
            <a:pPr marL="355600" indent="-342900">
              <a:buClr>
                <a:srgbClr val="00B050"/>
              </a:buClr>
              <a:buFont typeface="Arial" panose="020B0604020202020204" pitchFamily="34" charset="0"/>
              <a:buChar char="•"/>
            </a:pPr>
            <a:r>
              <a:rPr lang="en-US" b="1" dirty="0">
                <a:solidFill>
                  <a:srgbClr val="FF0000"/>
                </a:solidFill>
              </a:rPr>
              <a:t>Competition law </a:t>
            </a:r>
            <a:r>
              <a:rPr lang="en-US" dirty="0"/>
              <a:t>- </a:t>
            </a:r>
            <a:r>
              <a:rPr lang="en-US" dirty="0" smtClean="0"/>
              <a:t>Government </a:t>
            </a:r>
            <a:r>
              <a:rPr lang="en-US" dirty="0"/>
              <a:t>regulation is used to prevent </a:t>
            </a:r>
            <a:r>
              <a:rPr lang="en-US" dirty="0" smtClean="0"/>
              <a:t>anti-competitive practices </a:t>
            </a:r>
            <a:r>
              <a:rPr lang="en-US" dirty="0"/>
              <a:t>of private-sector </a:t>
            </a:r>
            <a:r>
              <a:rPr lang="en-US" dirty="0" smtClean="0"/>
              <a:t>monopolists. </a:t>
            </a:r>
            <a:r>
              <a:rPr lang="en-US" dirty="0"/>
              <a:t>This helps to </a:t>
            </a:r>
            <a:r>
              <a:rPr lang="en-US" dirty="0" smtClean="0"/>
              <a:t>protect consumers </a:t>
            </a:r>
            <a:r>
              <a:rPr lang="en-US" dirty="0"/>
              <a:t>and smaller firms that are less competitive. </a:t>
            </a:r>
            <a:r>
              <a:rPr lang="en-US" dirty="0" smtClean="0"/>
              <a:t>E.g., </a:t>
            </a:r>
            <a:r>
              <a:rPr lang="en-US" dirty="0"/>
              <a:t>in </a:t>
            </a:r>
            <a:r>
              <a:rPr lang="en-US" dirty="0" smtClean="0"/>
              <a:t>most countries</a:t>
            </a:r>
            <a:r>
              <a:rPr lang="en-US" dirty="0"/>
              <a:t>, it is illegal for firms to engage in price fixing to raise prices and </a:t>
            </a:r>
            <a:r>
              <a:rPr lang="en-US" dirty="0" smtClean="0"/>
              <a:t>thus charge </a:t>
            </a:r>
            <a:r>
              <a:rPr lang="en-US" dirty="0"/>
              <a:t>consumers unjustifiably high prices.</a:t>
            </a:r>
          </a:p>
          <a:p>
            <a:pPr marL="355600" indent="-342900">
              <a:buClr>
                <a:srgbClr val="00B050"/>
              </a:buClr>
              <a:buFont typeface="Arial" panose="020B0604020202020204" pitchFamily="34" charset="0"/>
              <a:buChar char="•"/>
            </a:pPr>
            <a:r>
              <a:rPr lang="en-US" b="1" dirty="0" smtClean="0">
                <a:solidFill>
                  <a:srgbClr val="FF0000"/>
                </a:solidFill>
              </a:rPr>
              <a:t>Intellectual </a:t>
            </a:r>
            <a:r>
              <a:rPr lang="en-US" b="1" dirty="0">
                <a:solidFill>
                  <a:srgbClr val="FF0000"/>
                </a:solidFill>
              </a:rPr>
              <a:t>property </a:t>
            </a:r>
            <a:r>
              <a:rPr lang="en-US" b="1" dirty="0" smtClean="0">
                <a:solidFill>
                  <a:srgbClr val="FF0000"/>
                </a:solidFill>
              </a:rPr>
              <a:t>rights</a:t>
            </a:r>
            <a:r>
              <a:rPr lang="en-US" dirty="0" smtClean="0"/>
              <a:t> </a:t>
            </a:r>
            <a:r>
              <a:rPr lang="en-US" dirty="0"/>
              <a:t>- To encourage </a:t>
            </a:r>
            <a:r>
              <a:rPr lang="en-US" dirty="0" smtClean="0"/>
              <a:t>innovation </a:t>
            </a:r>
            <a:r>
              <a:rPr lang="en-US" dirty="0"/>
              <a:t>and to safeguard </a:t>
            </a:r>
            <a:r>
              <a:rPr lang="en-US" dirty="0" smtClean="0"/>
              <a:t>produce’s interest, </a:t>
            </a:r>
            <a:r>
              <a:rPr lang="en-US" dirty="0"/>
              <a:t>the government can use </a:t>
            </a:r>
            <a:r>
              <a:rPr lang="en-US" dirty="0" smtClean="0"/>
              <a:t>copyright and </a:t>
            </a:r>
            <a:r>
              <a:rPr lang="en-US" dirty="0"/>
              <a:t>patent </a:t>
            </a:r>
            <a:r>
              <a:rPr lang="en-US" dirty="0" smtClean="0"/>
              <a:t>laws to </a:t>
            </a:r>
            <a:r>
              <a:rPr lang="en-US" dirty="0"/>
              <a:t>protect the intellectual property of firms. These give </a:t>
            </a:r>
            <a:r>
              <a:rPr lang="en-US" dirty="0" smtClean="0"/>
              <a:t>firms legal protection </a:t>
            </a:r>
            <a:r>
              <a:rPr lang="en-US" dirty="0"/>
              <a:t>against </a:t>
            </a:r>
            <a:r>
              <a:rPr lang="en-US" dirty="0" smtClean="0"/>
              <a:t>rivals </a:t>
            </a:r>
            <a:r>
              <a:rPr lang="en-US" dirty="0"/>
              <a:t>copying or imitating their products or inventions.</a:t>
            </a:r>
          </a:p>
          <a:p>
            <a:pPr marL="355600" indent="-342900">
              <a:buClr>
                <a:srgbClr val="00B050"/>
              </a:buClr>
              <a:buFont typeface="Arial" panose="020B0604020202020204" pitchFamily="34" charset="0"/>
              <a:buChar char="•"/>
            </a:pPr>
            <a:r>
              <a:rPr lang="en-US" dirty="0"/>
              <a:t>Recent high-profile cases include Apple versus Samsung smartphone </a:t>
            </a:r>
            <a:r>
              <a:rPr lang="en-US" dirty="0" smtClean="0"/>
              <a:t>battles (see </a:t>
            </a:r>
            <a:r>
              <a:rPr lang="en-US" dirty="0"/>
              <a:t>the Activity below) and Cadbury versus Nestle on whether you can </a:t>
            </a:r>
            <a:r>
              <a:rPr lang="en-US" dirty="0" smtClean="0"/>
              <a:t>copyright a </a:t>
            </a:r>
            <a:r>
              <a:rPr lang="en-US" dirty="0"/>
              <a:t>colour.</a:t>
            </a:r>
          </a:p>
        </p:txBody>
      </p:sp>
      <p:sp>
        <p:nvSpPr>
          <p:cNvPr id="8" name="Title 2"/>
          <p:cNvSpPr>
            <a:spLocks noGrp="1"/>
          </p:cNvSpPr>
          <p:nvPr>
            <p:ph type="title"/>
          </p:nvPr>
        </p:nvSpPr>
        <p:spPr>
          <a:xfrm>
            <a:off x="70266" y="72008"/>
            <a:ext cx="7814102" cy="548680"/>
          </a:xfrm>
        </p:spPr>
        <p:txBody>
          <a:bodyPr>
            <a:noAutofit/>
          </a:bodyPr>
          <a:lstStyle/>
          <a:p>
            <a:r>
              <a:rPr lang="en-US" sz="2800" dirty="0" smtClean="0"/>
              <a:t>5.1 - </a:t>
            </a:r>
            <a:r>
              <a:rPr lang="en-US" sz="2800" dirty="0"/>
              <a:t>Government </a:t>
            </a:r>
            <a:r>
              <a:rPr lang="en-US" sz="2800" dirty="0" smtClean="0"/>
              <a:t>Influence On Private Producers</a:t>
            </a:r>
            <a:endParaRPr lang="en-US"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166</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251520" y="5157192"/>
            <a:ext cx="8568952" cy="1477328"/>
          </a:xfrm>
          <a:prstGeom prst="rect">
            <a:avLst/>
          </a:prstGeom>
          <a:solidFill>
            <a:schemeClr val="accent6">
              <a:lumMod val="40000"/>
              <a:lumOff val="6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US" dirty="0">
                <a:latin typeface="Arial" panose="020B0604020202020204" pitchFamily="34" charset="0"/>
                <a:cs typeface="Arial" panose="020B0604020202020204" pitchFamily="34" charset="0"/>
              </a:rPr>
              <a:t>Use the internet to investigate the legal battle between Apple and Samsung in the</a:t>
            </a:r>
          </a:p>
          <a:p>
            <a:r>
              <a:rPr lang="en-US" dirty="0">
                <a:latin typeface="Arial" panose="020B0604020202020204" pitchFamily="34" charset="0"/>
                <a:cs typeface="Arial" panose="020B0604020202020204" pitchFamily="34" charset="0"/>
              </a:rPr>
              <a:t>smartphone industry, following accusations that they were copying each other's</a:t>
            </a:r>
          </a:p>
          <a:p>
            <a:r>
              <a:rPr lang="en-US" dirty="0">
                <a:latin typeface="Arial" panose="020B0604020202020204" pitchFamily="34" charset="0"/>
                <a:cs typeface="Arial" panose="020B0604020202020204" pitchFamily="34" charset="0"/>
              </a:rPr>
              <a:t>technologies. </a:t>
            </a:r>
            <a:r>
              <a:rPr lang="en-US" dirty="0" smtClean="0">
                <a:latin typeface="Arial" panose="020B0604020202020204" pitchFamily="34" charset="0"/>
                <a:cs typeface="Arial" panose="020B0604020202020204" pitchFamily="34" charset="0"/>
              </a:rPr>
              <a:t>Why </a:t>
            </a:r>
            <a:r>
              <a:rPr lang="en-US" dirty="0">
                <a:latin typeface="Arial" panose="020B0604020202020204" pitchFamily="34" charset="0"/>
                <a:cs typeface="Arial" panose="020B0604020202020204" pitchFamily="34" charset="0"/>
              </a:rPr>
              <a:t>do firms such as Apple and Samsung seek to protect their </a:t>
            </a:r>
            <a:r>
              <a:rPr lang="en-US" dirty="0" smtClean="0">
                <a:latin typeface="Arial" panose="020B0604020202020204" pitchFamily="34" charset="0"/>
                <a:cs typeface="Arial" panose="020B0604020202020204" pitchFamily="34" charset="0"/>
              </a:rPr>
              <a:t>intellectual </a:t>
            </a:r>
            <a:r>
              <a:rPr lang="en-GB" dirty="0" smtClean="0">
                <a:latin typeface="Arial" panose="020B0604020202020204" pitchFamily="34" charset="0"/>
                <a:cs typeface="Arial" panose="020B0604020202020204" pitchFamily="34" charset="0"/>
              </a:rPr>
              <a:t>property</a:t>
            </a:r>
            <a:r>
              <a:rPr lang="en-GB" dirty="0">
                <a:latin typeface="Arial" panose="020B0604020202020204" pitchFamily="34" charset="0"/>
                <a:cs typeface="Arial" panose="020B0604020202020204" pitchFamily="34" charset="0"/>
              </a:rPr>
              <a:t>?</a:t>
            </a:r>
          </a:p>
        </p:txBody>
      </p:sp>
      <p:pic>
        <p:nvPicPr>
          <p:cNvPr id="3" name="Picture 2">
            <a:hlinkClick r:id="rId3"/>
          </p:cNvPr>
          <p:cNvPicPr>
            <a:picLocks noChangeAspect="1"/>
          </p:cNvPicPr>
          <p:nvPr/>
        </p:nvPicPr>
        <p:blipFill rotWithShape="1">
          <a:blip r:embed="rId4"/>
          <a:srcRect l="19561" t="22438" r="28970" b="16532"/>
          <a:stretch/>
        </p:blipFill>
        <p:spPr>
          <a:xfrm>
            <a:off x="6660232" y="1071941"/>
            <a:ext cx="2144299" cy="1429532"/>
          </a:xfrm>
          <a:prstGeom prst="rect">
            <a:avLst/>
          </a:prstGeom>
        </p:spPr>
      </p:pic>
      <p:pic>
        <p:nvPicPr>
          <p:cNvPr id="4" name="Picture 3">
            <a:hlinkClick r:id="rId5"/>
          </p:cNvPr>
          <p:cNvPicPr>
            <a:picLocks noChangeAspect="1"/>
          </p:cNvPicPr>
          <p:nvPr/>
        </p:nvPicPr>
        <p:blipFill rotWithShape="1">
          <a:blip r:embed="rId6"/>
          <a:srcRect l="14027" t="21626" r="40592" b="11438"/>
          <a:stretch/>
        </p:blipFill>
        <p:spPr>
          <a:xfrm>
            <a:off x="6660232" y="2635611"/>
            <a:ext cx="2144299" cy="1778199"/>
          </a:xfrm>
          <a:prstGeom prst="rect">
            <a:avLst/>
          </a:prstGeom>
        </p:spPr>
      </p:pic>
    </p:spTree>
    <p:extLst>
      <p:ext uri="{BB962C8B-B14F-4D97-AF65-F5344CB8AC3E}">
        <p14:creationId xmlns:p14="http://schemas.microsoft.com/office/powerpoint/2010/main" val="333025906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marL="355600" indent="-342900">
              <a:buClr>
                <a:srgbClr val="00B050"/>
              </a:buClr>
              <a:buFont typeface="Arial" panose="020B0604020202020204" pitchFamily="34" charset="0"/>
              <a:buChar char="•"/>
            </a:pPr>
            <a:r>
              <a:rPr lang="en-US" sz="2000" b="1" dirty="0" smtClean="0">
                <a:solidFill>
                  <a:srgbClr val="FF0000"/>
                </a:solidFill>
              </a:rPr>
              <a:t>Subsidies - </a:t>
            </a:r>
            <a:r>
              <a:rPr lang="en-US" sz="2000" dirty="0" smtClean="0"/>
              <a:t>A subsidy </a:t>
            </a:r>
            <a:r>
              <a:rPr lang="en-US" sz="2000" dirty="0"/>
              <a:t>is financial assistance provided by a government to reduce the costs </a:t>
            </a:r>
            <a:r>
              <a:rPr lang="en-US" sz="2000" dirty="0" smtClean="0"/>
              <a:t>of production </a:t>
            </a:r>
            <a:r>
              <a:rPr lang="en-US" sz="2000" dirty="0"/>
              <a:t>for firms. Subsidies are used to encourage output and consumption </a:t>
            </a:r>
            <a:r>
              <a:rPr lang="en-US" sz="2000" dirty="0" smtClean="0"/>
              <a:t>of certain </a:t>
            </a:r>
            <a:r>
              <a:rPr lang="en-US" sz="2000" dirty="0"/>
              <a:t>goods and services. </a:t>
            </a:r>
            <a:endParaRPr lang="en-US" sz="2000" dirty="0" smtClean="0"/>
          </a:p>
          <a:p>
            <a:pPr marL="355600" indent="-342900">
              <a:buClr>
                <a:srgbClr val="00B050"/>
              </a:buClr>
              <a:buFont typeface="Arial" panose="020B0604020202020204" pitchFamily="34" charset="0"/>
              <a:buChar char="•"/>
            </a:pPr>
            <a:r>
              <a:rPr lang="en-US" sz="2000" dirty="0" smtClean="0"/>
              <a:t>Governments </a:t>
            </a:r>
            <a:r>
              <a:rPr lang="en-US" sz="2000" dirty="0"/>
              <a:t>often provide subsidies for </a:t>
            </a:r>
            <a:r>
              <a:rPr lang="en-US" sz="2000" dirty="0" smtClean="0"/>
              <a:t>educational services</a:t>
            </a:r>
            <a:r>
              <a:rPr lang="en-US" sz="2000" dirty="0"/>
              <a:t>, employment purposes, public transport, tourism and agricultural </a:t>
            </a:r>
            <a:r>
              <a:rPr lang="en-US" sz="2000" dirty="0" smtClean="0"/>
              <a:t>output.</a:t>
            </a:r>
          </a:p>
          <a:p>
            <a:pPr marL="12700">
              <a:buClr>
                <a:srgbClr val="00B050"/>
              </a:buClr>
            </a:pPr>
            <a:r>
              <a:rPr lang="en-US" sz="2000" b="1" dirty="0">
                <a:solidFill>
                  <a:srgbClr val="FF0000"/>
                </a:solidFill>
              </a:rPr>
              <a:t>Exam practice</a:t>
            </a:r>
          </a:p>
          <a:p>
            <a:pPr marL="12700">
              <a:buClr>
                <a:srgbClr val="00B050"/>
              </a:buClr>
            </a:pPr>
            <a:r>
              <a:rPr lang="en-US" sz="2000" dirty="0">
                <a:solidFill>
                  <a:srgbClr val="FF0000"/>
                </a:solidFill>
              </a:rPr>
              <a:t>The Mass Transport Railway (MTR) is Hong Kong's railway system and runs </a:t>
            </a:r>
            <a:r>
              <a:rPr lang="en-US" sz="2000" dirty="0" smtClean="0">
                <a:solidFill>
                  <a:srgbClr val="FF0000"/>
                </a:solidFill>
              </a:rPr>
              <a:t>both underground </a:t>
            </a:r>
            <a:r>
              <a:rPr lang="en-US" sz="2000" dirty="0">
                <a:solidFill>
                  <a:srgbClr val="FF0000"/>
                </a:solidFill>
              </a:rPr>
              <a:t>and </a:t>
            </a:r>
            <a:r>
              <a:rPr lang="en-US" sz="2000" dirty="0" smtClean="0">
                <a:solidFill>
                  <a:srgbClr val="FF0000"/>
                </a:solidFill>
              </a:rPr>
              <a:t>over-ground </a:t>
            </a:r>
            <a:r>
              <a:rPr lang="en-US" sz="2000" dirty="0">
                <a:solidFill>
                  <a:srgbClr val="FF0000"/>
                </a:solidFill>
              </a:rPr>
              <a:t>services. Founded in 1979, the MTR offers an </a:t>
            </a:r>
            <a:r>
              <a:rPr lang="en-US" sz="2000" dirty="0" smtClean="0">
                <a:solidFill>
                  <a:srgbClr val="FF0000"/>
                </a:solidFill>
              </a:rPr>
              <a:t>efficient and </a:t>
            </a:r>
            <a:r>
              <a:rPr lang="en-US" sz="2000" dirty="0">
                <a:solidFill>
                  <a:srgbClr val="FF0000"/>
                </a:solidFill>
              </a:rPr>
              <a:t>affordable public transport system, serving </a:t>
            </a:r>
            <a:r>
              <a:rPr lang="en-US" sz="2000" dirty="0" smtClean="0">
                <a:solidFill>
                  <a:srgbClr val="FF0000"/>
                </a:solidFill>
              </a:rPr>
              <a:t>over 4m </a:t>
            </a:r>
            <a:r>
              <a:rPr lang="en-US" sz="2000" dirty="0">
                <a:solidFill>
                  <a:srgbClr val="FF0000"/>
                </a:solidFill>
              </a:rPr>
              <a:t>passengers on an </a:t>
            </a:r>
            <a:r>
              <a:rPr lang="en-US" sz="2000" dirty="0" smtClean="0">
                <a:solidFill>
                  <a:srgbClr val="FF0000"/>
                </a:solidFill>
              </a:rPr>
              <a:t>average weekday.</a:t>
            </a:r>
          </a:p>
          <a:p>
            <a:pPr marL="12700">
              <a:buClr>
                <a:srgbClr val="00B050"/>
              </a:buClr>
            </a:pPr>
            <a:r>
              <a:rPr lang="en-US" sz="2000" dirty="0" smtClean="0">
                <a:solidFill>
                  <a:srgbClr val="FF0000"/>
                </a:solidFill>
              </a:rPr>
              <a:t>The </a:t>
            </a:r>
            <a:r>
              <a:rPr lang="en-US" sz="2000" dirty="0">
                <a:solidFill>
                  <a:srgbClr val="FF0000"/>
                </a:solidFill>
              </a:rPr>
              <a:t>government provides subsidies for </a:t>
            </a:r>
            <a:r>
              <a:rPr lang="en-US" sz="2000" dirty="0" smtClean="0">
                <a:solidFill>
                  <a:srgbClr val="FF0000"/>
                </a:solidFill>
              </a:rPr>
              <a:t>travelers, </a:t>
            </a:r>
            <a:r>
              <a:rPr lang="en-US" sz="2000" dirty="0">
                <a:solidFill>
                  <a:srgbClr val="FF0000"/>
                </a:solidFill>
              </a:rPr>
              <a:t>including young children </a:t>
            </a:r>
            <a:r>
              <a:rPr lang="en-US" sz="2000" dirty="0" smtClean="0">
                <a:solidFill>
                  <a:srgbClr val="FF0000"/>
                </a:solidFill>
              </a:rPr>
              <a:t>and the </a:t>
            </a:r>
            <a:r>
              <a:rPr lang="en-US" sz="2000" dirty="0">
                <a:solidFill>
                  <a:srgbClr val="FF0000"/>
                </a:solidFill>
              </a:rPr>
              <a:t>elderly. All retailers that operate at MTR stations pay rent to the MTR </a:t>
            </a:r>
            <a:r>
              <a:rPr lang="en-US" sz="2000" dirty="0" smtClean="0">
                <a:solidFill>
                  <a:srgbClr val="FF0000"/>
                </a:solidFill>
              </a:rPr>
              <a:t>Corporation, thus </a:t>
            </a:r>
            <a:r>
              <a:rPr lang="en-US" sz="2000" dirty="0">
                <a:solidFill>
                  <a:srgbClr val="FF0000"/>
                </a:solidFill>
              </a:rPr>
              <a:t>allowing the organisation to keep fares at a low rate for all MTR </a:t>
            </a:r>
            <a:r>
              <a:rPr lang="en-US" sz="2000" dirty="0" smtClean="0">
                <a:solidFill>
                  <a:srgbClr val="FF0000"/>
                </a:solidFill>
              </a:rPr>
              <a:t>travelers.</a:t>
            </a:r>
            <a:endParaRPr lang="en-US" sz="2000" dirty="0">
              <a:solidFill>
                <a:srgbClr val="FF0000"/>
              </a:solidFill>
            </a:endParaRPr>
          </a:p>
          <a:p>
            <a:pPr marL="469900" indent="-457200">
              <a:buClr>
                <a:srgbClr val="00B050"/>
              </a:buClr>
              <a:buFont typeface="+mj-lt"/>
              <a:buAutoNum type="arabicPeriod"/>
            </a:pPr>
            <a:r>
              <a:rPr lang="en-US" sz="2000" dirty="0" smtClean="0">
                <a:solidFill>
                  <a:srgbClr val="FF0000"/>
                </a:solidFill>
              </a:rPr>
              <a:t>What is a subsidy</a:t>
            </a:r>
            <a:r>
              <a:rPr lang="en-US" sz="2000" dirty="0">
                <a:solidFill>
                  <a:srgbClr val="FF0000"/>
                </a:solidFill>
              </a:rPr>
              <a:t>? (2)</a:t>
            </a:r>
          </a:p>
          <a:p>
            <a:pPr marL="469900" indent="-457200">
              <a:buClr>
                <a:srgbClr val="00B050"/>
              </a:buClr>
              <a:buFont typeface="+mj-lt"/>
              <a:buAutoNum type="arabicPeriod"/>
            </a:pPr>
            <a:r>
              <a:rPr lang="en-US" sz="2000" dirty="0" smtClean="0">
                <a:solidFill>
                  <a:srgbClr val="FF0000"/>
                </a:solidFill>
              </a:rPr>
              <a:t>Explain </a:t>
            </a:r>
            <a:r>
              <a:rPr lang="en-US" sz="2000" dirty="0">
                <a:solidFill>
                  <a:srgbClr val="FF0000"/>
                </a:solidFill>
              </a:rPr>
              <a:t>why the Hong Kong government might want to subsidise </a:t>
            </a:r>
            <a:r>
              <a:rPr lang="en-US" sz="2000" dirty="0" smtClean="0">
                <a:solidFill>
                  <a:srgbClr val="FF0000"/>
                </a:solidFill>
              </a:rPr>
              <a:t>public transport </a:t>
            </a:r>
            <a:r>
              <a:rPr lang="en-US" sz="2000" dirty="0">
                <a:solidFill>
                  <a:srgbClr val="FF0000"/>
                </a:solidFill>
              </a:rPr>
              <a:t>systems such as the MTR. (4)</a:t>
            </a:r>
          </a:p>
        </p:txBody>
      </p:sp>
      <p:sp>
        <p:nvSpPr>
          <p:cNvPr id="8" name="Title 2"/>
          <p:cNvSpPr>
            <a:spLocks noGrp="1"/>
          </p:cNvSpPr>
          <p:nvPr>
            <p:ph type="title"/>
          </p:nvPr>
        </p:nvSpPr>
        <p:spPr>
          <a:xfrm>
            <a:off x="70266" y="72008"/>
            <a:ext cx="7814102" cy="548680"/>
          </a:xfrm>
        </p:spPr>
        <p:txBody>
          <a:bodyPr>
            <a:noAutofit/>
          </a:bodyPr>
          <a:lstStyle/>
          <a:p>
            <a:r>
              <a:rPr lang="en-US" sz="2800" dirty="0" smtClean="0"/>
              <a:t>5.1 - </a:t>
            </a:r>
            <a:r>
              <a:rPr lang="en-US" sz="2800" dirty="0"/>
              <a:t>Government </a:t>
            </a:r>
            <a:r>
              <a:rPr lang="en-US" sz="2800" dirty="0" smtClean="0"/>
              <a:t>Influence On Private Producers</a:t>
            </a:r>
            <a:endParaRPr lang="en-US"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166</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701681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Course Specification</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3282529146"/>
              </p:ext>
            </p:extLst>
          </p:nvPr>
        </p:nvGraphicFramePr>
        <p:xfrm>
          <a:off x="251520" y="1086239"/>
          <a:ext cx="8568952" cy="5541264"/>
        </p:xfrm>
        <a:graphic>
          <a:graphicData uri="http://schemas.openxmlformats.org/drawingml/2006/table">
            <a:tbl>
              <a:tblPr firstRow="1" bandRow="1">
                <a:tableStyleId>{5C22544A-7EE6-4342-B048-85BDC9FD1C3A}</a:tableStyleId>
              </a:tblPr>
              <a:tblGrid>
                <a:gridCol w="2808312"/>
                <a:gridCol w="5760640"/>
              </a:tblGrid>
              <a:tr h="244305">
                <a:tc>
                  <a:txBody>
                    <a:bodyPr/>
                    <a:lstStyle/>
                    <a:p>
                      <a:r>
                        <a:rPr lang="en-GB" sz="1290" dirty="0" smtClean="0">
                          <a:latin typeface="Arial" panose="020B0604020202020204" pitchFamily="34" charset="0"/>
                          <a:cs typeface="Arial" panose="020B0604020202020204" pitchFamily="34" charset="0"/>
                        </a:rPr>
                        <a:t>Section</a:t>
                      </a:r>
                      <a:endParaRPr lang="en-GB" sz="1290" dirty="0">
                        <a:latin typeface="Arial" panose="020B0604020202020204" pitchFamily="34" charset="0"/>
                        <a:cs typeface="Arial" panose="020B0604020202020204" pitchFamily="34" charset="0"/>
                      </a:endParaRPr>
                    </a:p>
                  </a:txBody>
                  <a:tcPr/>
                </a:tc>
                <a:tc>
                  <a:txBody>
                    <a:bodyPr/>
                    <a:lstStyle/>
                    <a:p>
                      <a:r>
                        <a:rPr lang="en-GB" sz="1290" dirty="0" smtClean="0">
                          <a:latin typeface="Arial" panose="020B0604020202020204" pitchFamily="34" charset="0"/>
                          <a:cs typeface="Arial" panose="020B0604020202020204" pitchFamily="34" charset="0"/>
                        </a:rPr>
                        <a:t>Topics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a:pPr>
                      <a:r>
                        <a:rPr lang="en-US" sz="1290" dirty="0" smtClean="0">
                          <a:latin typeface="Arial" panose="020B0604020202020204" pitchFamily="34" charset="0"/>
                          <a:cs typeface="Arial" panose="020B0604020202020204" pitchFamily="34" charset="0"/>
                        </a:rPr>
                        <a:t>Basic economic problem: choice and the allocation of resources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economic problem • factors of production • opportunity cost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resource allocation • choice • production possibility curves.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2"/>
                      </a:pPr>
                      <a:r>
                        <a:rPr lang="en-US" sz="1290" dirty="0" smtClean="0">
                          <a:latin typeface="Arial" panose="020B0604020202020204" pitchFamily="34" charset="0"/>
                          <a:cs typeface="Arial" panose="020B0604020202020204" pitchFamily="34" charset="0"/>
                        </a:rPr>
                        <a:t>The allocation of resources: how the market works; market failure</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market and mixed economic systems • demand and supply analysis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price elasticity • market failure • social and private costs and benefits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3"/>
                      </a:pPr>
                      <a:r>
                        <a:rPr lang="en-US" sz="1290" dirty="0" smtClean="0">
                          <a:latin typeface="Arial" panose="020B0604020202020204" pitchFamily="34" charset="0"/>
                          <a:cs typeface="Arial" panose="020B0604020202020204" pitchFamily="34" charset="0"/>
                        </a:rPr>
                        <a:t>The individual as producer, consumer and borrower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functions of money • exchange • central banks, stock exchanges and commercial banks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labour market • motives for spending, saving and borrowing.</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4"/>
                      </a:pPr>
                      <a:r>
                        <a:rPr lang="en-US" sz="1290" dirty="0" smtClean="0">
                          <a:latin typeface="Arial" panose="020B0604020202020204" pitchFamily="34" charset="0"/>
                          <a:cs typeface="Arial" panose="020B0604020202020204" pitchFamily="34" charset="0"/>
                        </a:rPr>
                        <a:t>The private firm as producer and employer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types and sizes of business organisation • demand for factors of production • costs and revenue • profit </a:t>
                      </a:r>
                      <a:r>
                        <a:rPr lang="en-US" sz="1290" dirty="0" err="1" smtClean="0">
                          <a:latin typeface="Arial" panose="020B0604020202020204" pitchFamily="34" charset="0"/>
                          <a:cs typeface="Arial" panose="020B0604020202020204" pitchFamily="34" charset="0"/>
                        </a:rPr>
                        <a:t>maximisation</a:t>
                      </a:r>
                      <a:r>
                        <a:rPr lang="en-US" sz="1290" dirty="0" smtClean="0">
                          <a:latin typeface="Arial" panose="020B0604020202020204" pitchFamily="34" charset="0"/>
                          <a:cs typeface="Arial" panose="020B0604020202020204" pitchFamily="34" charset="0"/>
                        </a:rPr>
                        <a:t> and other business goals • perfect competition • monopoly • advantages and disadvantages of increased scale.</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5"/>
                      </a:pPr>
                      <a:r>
                        <a:rPr lang="en-US" sz="1290" dirty="0" smtClean="0">
                          <a:latin typeface="Arial" panose="020B0604020202020204" pitchFamily="34" charset="0"/>
                          <a:cs typeface="Arial" panose="020B0604020202020204" pitchFamily="34" charset="0"/>
                        </a:rPr>
                        <a:t>Role of government in economy</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government as a producer and an employer • aims of government economic policy • fiscal, monetary and supply-side policies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types of taxation • possible policy conflicts • government’s influence on private producers.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6"/>
                      </a:pPr>
                      <a:r>
                        <a:rPr lang="en-GB" sz="1290" dirty="0" smtClean="0">
                          <a:latin typeface="Arial" panose="020B0604020202020204" pitchFamily="34" charset="0"/>
                          <a:cs typeface="Arial" panose="020B0604020202020204" pitchFamily="34" charset="0"/>
                        </a:rPr>
                        <a:t>Economic indicators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price indices • inflation and deflation • employment and unemployment • GDP, economic growth and recession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GDP and other measures of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7"/>
                      </a:pPr>
                      <a:r>
                        <a:rPr lang="en-US" sz="1290" dirty="0" smtClean="0">
                          <a:latin typeface="Arial" panose="020B0604020202020204" pitchFamily="34" charset="0"/>
                          <a:cs typeface="Arial" panose="020B0604020202020204" pitchFamily="34" charset="0"/>
                        </a:rPr>
                        <a:t>Developed and developing economies: trends in production, population and living standards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developed and developing countries • absolute and relative poverty • alleviating poverty • population growth • differences in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8"/>
                      </a:pPr>
                      <a:r>
                        <a:rPr lang="en-GB" sz="1290" dirty="0" smtClean="0">
                          <a:latin typeface="Arial" panose="020B0604020202020204" pitchFamily="34" charset="0"/>
                          <a:cs typeface="Arial" panose="020B0604020202020204" pitchFamily="34" charset="0"/>
                        </a:rPr>
                        <a:t>International aspects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a:t>
                      </a:r>
                      <a:r>
                        <a:rPr lang="en-US" sz="1290" dirty="0" err="1" smtClean="0">
                          <a:latin typeface="Arial" panose="020B0604020202020204" pitchFamily="34" charset="0"/>
                          <a:cs typeface="Arial" panose="020B0604020202020204" pitchFamily="34" charset="0"/>
                        </a:rPr>
                        <a:t>specialisation</a:t>
                      </a:r>
                      <a:r>
                        <a:rPr lang="en-US" sz="1290" dirty="0" smtClean="0">
                          <a:latin typeface="Arial" panose="020B0604020202020204" pitchFamily="34" charset="0"/>
                          <a:cs typeface="Arial" panose="020B0604020202020204" pitchFamily="34" charset="0"/>
                        </a:rPr>
                        <a:t> • current account of the balance of payments • current account deficits and surpluses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exchange rate fluctuations • protectionism and free trade.</a:t>
                      </a:r>
                      <a:endParaRPr lang="en-GB" sz="12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2459473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4185761"/>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1900" dirty="0"/>
              <a:t>A </a:t>
            </a:r>
            <a:r>
              <a:rPr lang="en-US" sz="1900" b="1" dirty="0">
                <a:solidFill>
                  <a:srgbClr val="FF0000"/>
                </a:solidFill>
              </a:rPr>
              <a:t>tax</a:t>
            </a:r>
            <a:r>
              <a:rPr lang="en-US" sz="1900" dirty="0"/>
              <a:t> is a levy or charge imposed by a government to raise costs of production </a:t>
            </a:r>
            <a:r>
              <a:rPr lang="en-US" sz="1900" dirty="0" smtClean="0"/>
              <a:t>and to </a:t>
            </a:r>
            <a:r>
              <a:rPr lang="en-US" sz="1900" dirty="0"/>
              <a:t>reduce consumption of certain goods or services. Governments can use </a:t>
            </a:r>
            <a:r>
              <a:rPr lang="en-US" sz="1900" dirty="0" smtClean="0"/>
              <a:t>direct taxes </a:t>
            </a:r>
            <a:r>
              <a:rPr lang="en-US" sz="1900" dirty="0"/>
              <a:t>(imposed on income, wealth or profits) to reduce income inequalities in </a:t>
            </a:r>
            <a:r>
              <a:rPr lang="en-US" sz="1900" dirty="0" smtClean="0"/>
              <a:t>the economy.</a:t>
            </a:r>
          </a:p>
          <a:p>
            <a:pPr marL="439738" indent="-427038">
              <a:buClr>
                <a:srgbClr val="00B050"/>
              </a:buClr>
              <a:buFont typeface="Wingdings 3" panose="05040102010807070707" pitchFamily="18" charset="2"/>
              <a:buChar char=""/>
            </a:pPr>
            <a:r>
              <a:rPr lang="en-US" sz="1900" dirty="0" smtClean="0"/>
              <a:t>They </a:t>
            </a:r>
            <a:r>
              <a:rPr lang="en-US" sz="1900" dirty="0"/>
              <a:t>can also use indirect taxation (imposed on spending) to </a:t>
            </a:r>
            <a:r>
              <a:rPr lang="en-US" sz="1900" dirty="0" smtClean="0"/>
              <a:t>affect consumer expenditure</a:t>
            </a:r>
            <a:r>
              <a:rPr lang="en-US" sz="1900" dirty="0"/>
              <a:t>. Indirect taxes include sales taxes and excise duties on </a:t>
            </a:r>
            <a:r>
              <a:rPr lang="en-US" sz="1900" dirty="0" smtClean="0"/>
              <a:t>items such </a:t>
            </a:r>
            <a:r>
              <a:rPr lang="en-US" sz="1900" dirty="0"/>
              <a:t>as petroleum, alcohol, tobacco and air passenger travel. The government </a:t>
            </a:r>
            <a:r>
              <a:rPr lang="en-US" sz="1900" dirty="0" smtClean="0"/>
              <a:t>can also </a:t>
            </a:r>
            <a:r>
              <a:rPr lang="en-US" sz="1900" dirty="0"/>
              <a:t>impose </a:t>
            </a:r>
            <a:r>
              <a:rPr lang="en-US" sz="1900" b="1" dirty="0">
                <a:solidFill>
                  <a:srgbClr val="FF0000"/>
                </a:solidFill>
              </a:rPr>
              <a:t>tariffs</a:t>
            </a:r>
            <a:r>
              <a:rPr lang="en-US" sz="1900" dirty="0"/>
              <a:t> (import taxes) to discourage the purchase of foreign goods </a:t>
            </a:r>
            <a:r>
              <a:rPr lang="en-US" sz="1900" dirty="0" smtClean="0"/>
              <a:t>and services </a:t>
            </a:r>
            <a:r>
              <a:rPr lang="en-US" sz="1900" dirty="0"/>
              <a:t>in order to protect domestic businesses and jobs.</a:t>
            </a:r>
          </a:p>
          <a:p>
            <a:pPr marL="439738" indent="-427038">
              <a:buClr>
                <a:srgbClr val="00B050"/>
              </a:buClr>
              <a:buFont typeface="Wingdings 3" panose="05040102010807070707" pitchFamily="18" charset="2"/>
              <a:buChar char=""/>
            </a:pPr>
            <a:r>
              <a:rPr lang="en-US" sz="1900" dirty="0"/>
              <a:t>The government can then spend its tax revenues to fund items </a:t>
            </a:r>
            <a:r>
              <a:rPr lang="en-US" sz="1900" dirty="0" smtClean="0"/>
              <a:t>of public-sector expenditure </a:t>
            </a:r>
            <a:r>
              <a:rPr lang="en-US" sz="1900" dirty="0"/>
              <a:t>including: social security, national defence, law-and-order </a:t>
            </a:r>
            <a:r>
              <a:rPr lang="en-US" sz="1900" dirty="0" smtClean="0"/>
              <a:t>systems, transport</a:t>
            </a:r>
            <a:r>
              <a:rPr lang="en-US" sz="1900" dirty="0"/>
              <a:t>, infrastructure, health care and education (see Chapter 16). Taxes </a:t>
            </a:r>
            <a:r>
              <a:rPr lang="en-US" sz="1900" dirty="0" smtClean="0"/>
              <a:t>are covered </a:t>
            </a:r>
            <a:r>
              <a:rPr lang="en-US" sz="1900" dirty="0"/>
              <a:t>in more </a:t>
            </a:r>
            <a:r>
              <a:rPr lang="en-US" sz="1900" dirty="0" smtClean="0"/>
              <a:t>detail </a:t>
            </a:r>
            <a:r>
              <a:rPr lang="en-US" sz="1900" dirty="0"/>
              <a:t>in Chapter 17</a:t>
            </a:r>
            <a:r>
              <a:rPr lang="en-US" sz="1900" dirty="0" smtClean="0"/>
              <a:t>.</a:t>
            </a:r>
            <a:endParaRPr lang="en-US" sz="1900" dirty="0"/>
          </a:p>
        </p:txBody>
      </p:sp>
      <p:sp>
        <p:nvSpPr>
          <p:cNvPr id="8" name="Title 2"/>
          <p:cNvSpPr>
            <a:spLocks noGrp="1"/>
          </p:cNvSpPr>
          <p:nvPr>
            <p:ph type="title"/>
          </p:nvPr>
        </p:nvSpPr>
        <p:spPr>
          <a:xfrm>
            <a:off x="70266" y="72008"/>
            <a:ext cx="7814102" cy="548680"/>
          </a:xfrm>
        </p:spPr>
        <p:txBody>
          <a:bodyPr>
            <a:noAutofit/>
          </a:bodyPr>
          <a:lstStyle/>
          <a:p>
            <a:r>
              <a:rPr lang="en-US" sz="3600" dirty="0" smtClean="0"/>
              <a:t>5.1 - </a:t>
            </a:r>
            <a:r>
              <a:rPr lang="en-US" sz="3600" dirty="0"/>
              <a:t>Government </a:t>
            </a:r>
            <a:r>
              <a:rPr lang="en-US" sz="3600" dirty="0" smtClean="0"/>
              <a:t>Influence - Taxes</a:t>
            </a:r>
            <a:endParaRPr lang="en-US"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167</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12729" t="39000" r="49084" b="37375"/>
          <a:stretch/>
        </p:blipFill>
        <p:spPr>
          <a:xfrm>
            <a:off x="251520" y="5219808"/>
            <a:ext cx="3960440" cy="1377544"/>
          </a:xfrm>
          <a:prstGeom prst="rect">
            <a:avLst/>
          </a:prstGeom>
        </p:spPr>
      </p:pic>
      <p:pic>
        <p:nvPicPr>
          <p:cNvPr id="8194" name="Picture 2" descr="Egypt Personal Income Tax Rat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5222295"/>
            <a:ext cx="2952328" cy="1375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95906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5583067"/>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230" dirty="0" smtClean="0"/>
              <a:t>Government </a:t>
            </a:r>
            <a:r>
              <a:rPr lang="en-US" sz="2230" dirty="0"/>
              <a:t>policies tend to be aimed at achieving the five key </a:t>
            </a:r>
            <a:r>
              <a:rPr lang="en-US" sz="2230" dirty="0" smtClean="0"/>
              <a:t>macroeconomic (economy-wide</a:t>
            </a:r>
            <a:r>
              <a:rPr lang="en-US" sz="2230" dirty="0"/>
              <a:t>) objectives: full employment (or reduced unemployment), </a:t>
            </a:r>
            <a:r>
              <a:rPr lang="en-US" sz="2230" dirty="0" smtClean="0"/>
              <a:t>controlled inflation </a:t>
            </a:r>
            <a:r>
              <a:rPr lang="en-US" sz="2230" dirty="0"/>
              <a:t>(price stability), sustainable economic growth, the redistribution </a:t>
            </a:r>
            <a:r>
              <a:rPr lang="en-US" sz="2230" dirty="0" smtClean="0"/>
              <a:t>of income (lower </a:t>
            </a:r>
            <a:r>
              <a:rPr lang="en-US" sz="2230" dirty="0"/>
              <a:t>income inequality) and balance </a:t>
            </a:r>
            <a:r>
              <a:rPr lang="en-US" sz="2230" dirty="0" smtClean="0"/>
              <a:t>of payments </a:t>
            </a:r>
            <a:r>
              <a:rPr lang="en-US" sz="2230" dirty="0"/>
              <a:t>stability</a:t>
            </a:r>
            <a:r>
              <a:rPr lang="en-US" sz="2230" dirty="0" smtClean="0"/>
              <a:t>.</a:t>
            </a:r>
          </a:p>
          <a:p>
            <a:pPr marL="12700">
              <a:buClr>
                <a:srgbClr val="00B050"/>
              </a:buClr>
            </a:pPr>
            <a:r>
              <a:rPr lang="en-US" sz="2230" b="1" dirty="0"/>
              <a:t>Full employment (or low unemployment)</a:t>
            </a:r>
          </a:p>
          <a:p>
            <a:pPr marL="439738" indent="-427038">
              <a:buClr>
                <a:srgbClr val="00B050"/>
              </a:buClr>
              <a:buFont typeface="Wingdings 3" panose="05040102010807070707" pitchFamily="18" charset="2"/>
              <a:buChar char=""/>
            </a:pPr>
            <a:r>
              <a:rPr lang="en-US" sz="2230" dirty="0"/>
              <a:t>Unemployment refers to people who are out of work, but who are of working age, </a:t>
            </a:r>
            <a:r>
              <a:rPr lang="en-US" sz="2230" dirty="0" smtClean="0"/>
              <a:t>are physically </a:t>
            </a:r>
            <a:r>
              <a:rPr lang="en-US" sz="2230" dirty="0"/>
              <a:t>and men rally able to work, and are actively looking for work. </a:t>
            </a:r>
            <a:r>
              <a:rPr lang="en-US" sz="2230" dirty="0" smtClean="0"/>
              <a:t>Governments strive </a:t>
            </a:r>
            <a:r>
              <a:rPr lang="en-US" sz="2230" dirty="0"/>
              <a:t>to reduce the unemployment rate - the proportion of a country's </a:t>
            </a:r>
            <a:r>
              <a:rPr lang="en-US" sz="2230" dirty="0" smtClean="0"/>
              <a:t>workforce who </a:t>
            </a:r>
            <a:r>
              <a:rPr lang="en-US" sz="2230" dirty="0"/>
              <a:t>are unemployed. Chapter 19 </a:t>
            </a:r>
            <a:r>
              <a:rPr lang="en-US" sz="2230" dirty="0" smtClean="0"/>
              <a:t>covers </a:t>
            </a:r>
            <a:r>
              <a:rPr lang="en-US" sz="2230" dirty="0"/>
              <a:t>employment in more </a:t>
            </a:r>
            <a:r>
              <a:rPr lang="en-US" sz="2230" dirty="0" smtClean="0"/>
              <a:t>detail</a:t>
            </a:r>
            <a:r>
              <a:rPr lang="en-US" sz="2230" dirty="0"/>
              <a:t>.</a:t>
            </a:r>
          </a:p>
        </p:txBody>
      </p:sp>
      <p:sp>
        <p:nvSpPr>
          <p:cNvPr id="8" name="Title 2"/>
          <p:cNvSpPr>
            <a:spLocks noGrp="1"/>
          </p:cNvSpPr>
          <p:nvPr>
            <p:ph type="title"/>
          </p:nvPr>
        </p:nvSpPr>
        <p:spPr>
          <a:xfrm>
            <a:off x="70266" y="72008"/>
            <a:ext cx="7814102" cy="548680"/>
          </a:xfrm>
        </p:spPr>
        <p:txBody>
          <a:bodyPr>
            <a:noAutofit/>
          </a:bodyPr>
          <a:lstStyle/>
          <a:p>
            <a:r>
              <a:rPr lang="en-US" sz="4000" dirty="0" smtClean="0"/>
              <a:t>5.1 – Aims of Government Policies</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168</a:t>
            </a:r>
            <a:endParaRPr lang="en-GB" sz="1050" b="1" dirty="0">
              <a:latin typeface="Arial" panose="020B0604020202020204" pitchFamily="34" charset="0"/>
              <a:cs typeface="Arial" panose="020B0604020202020204" pitchFamily="34" charset="0"/>
            </a:endParaRPr>
          </a:p>
        </p:txBody>
      </p:sp>
      <p:pic>
        <p:nvPicPr>
          <p:cNvPr id="11266" name="Picture 2" descr="Image result for full employment keynesian mode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83" t="7939" r="5390" b="4957"/>
          <a:stretch/>
        </p:blipFill>
        <p:spPr bwMode="auto">
          <a:xfrm>
            <a:off x="6908864" y="1124745"/>
            <a:ext cx="1911607" cy="151216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full employ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76" t="3550" b="8356"/>
          <a:stretch/>
        </p:blipFill>
        <p:spPr bwMode="auto">
          <a:xfrm>
            <a:off x="6908864" y="2818482"/>
            <a:ext cx="1911607" cy="2266702"/>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full employm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08863" y="5358467"/>
            <a:ext cx="1911607" cy="1166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1682195"/>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5509200"/>
          </a:xfrm>
          <a:prstGeom prst="rect">
            <a:avLst/>
          </a:prstGeom>
        </p:spPr>
        <p:txBody>
          <a:bodyPr wrap="square">
            <a:spAutoFit/>
          </a:bodyPr>
          <a:lstStyle/>
          <a:p>
            <a:pPr marL="12700">
              <a:buClr>
                <a:srgbClr val="00B050"/>
              </a:buClr>
            </a:pPr>
            <a:r>
              <a:rPr lang="en-US" sz="2200" b="1" dirty="0"/>
              <a:t>Price stability (control of inflation)</a:t>
            </a:r>
          </a:p>
          <a:p>
            <a:pPr marL="439738" indent="-427038">
              <a:buClr>
                <a:srgbClr val="00B050"/>
              </a:buClr>
              <a:buFont typeface="Wingdings 3" panose="05040102010807070707" pitchFamily="18" charset="2"/>
              <a:buChar char=""/>
            </a:pPr>
            <a:r>
              <a:rPr lang="en-US" sz="2200" dirty="0"/>
              <a:t>Inflation refers to a persistent rise in the general level of prices in the </a:t>
            </a:r>
            <a:r>
              <a:rPr lang="en-US" sz="2200" dirty="0" smtClean="0"/>
              <a:t>economy. Low </a:t>
            </a:r>
            <a:r>
              <a:rPr lang="en-US" sz="2200" dirty="0"/>
              <a:t>and sustainable rates of inflation are viral to achieving economic stability </a:t>
            </a:r>
            <a:r>
              <a:rPr lang="en-US" sz="2200" dirty="0" smtClean="0"/>
              <a:t>and social wellbeing.</a:t>
            </a:r>
          </a:p>
          <a:p>
            <a:pPr marL="439738" indent="-427038">
              <a:buClr>
                <a:srgbClr val="00B050"/>
              </a:buClr>
              <a:buFont typeface="Wingdings 3" panose="05040102010807070707" pitchFamily="18" charset="2"/>
              <a:buChar char=""/>
            </a:pPr>
            <a:r>
              <a:rPr lang="en-US" sz="2200" dirty="0" smtClean="0"/>
              <a:t>For example., </a:t>
            </a:r>
            <a:r>
              <a:rPr lang="en-US" sz="2200" dirty="0"/>
              <a:t>inflation reduces the </a:t>
            </a:r>
            <a:r>
              <a:rPr lang="en-US" sz="2200" dirty="0" smtClean="0"/>
              <a:t>international </a:t>
            </a:r>
            <a:r>
              <a:rPr lang="en-US" sz="2200" dirty="0"/>
              <a:t>competitiveness </a:t>
            </a:r>
            <a:r>
              <a:rPr lang="en-US" sz="2200" dirty="0" smtClean="0"/>
              <a:t>of a </a:t>
            </a:r>
            <a:r>
              <a:rPr lang="en-US" sz="2200" dirty="0"/>
              <a:t>country as its prices will be relatively higher. This will lead to lower export </a:t>
            </a:r>
            <a:r>
              <a:rPr lang="en-US" sz="2200" dirty="0" smtClean="0"/>
              <a:t>sales, thus </a:t>
            </a:r>
            <a:r>
              <a:rPr lang="en-US" sz="2200" dirty="0"/>
              <a:t>causing potential job losses. Inflation can be caused by excessive </a:t>
            </a:r>
            <a:r>
              <a:rPr lang="en-US" sz="2200" dirty="0" smtClean="0"/>
              <a:t>aggregate demand </a:t>
            </a:r>
            <a:r>
              <a:rPr lang="en-US" sz="2200" dirty="0"/>
              <a:t>(total demand) in the economy. This is known as </a:t>
            </a:r>
            <a:r>
              <a:rPr lang="en-US" sz="2200" b="1" dirty="0">
                <a:solidFill>
                  <a:srgbClr val="FF0000"/>
                </a:solidFill>
              </a:rPr>
              <a:t>demand-pull </a:t>
            </a:r>
            <a:r>
              <a:rPr lang="en-US" sz="2200" b="1" dirty="0" smtClean="0">
                <a:solidFill>
                  <a:srgbClr val="FF0000"/>
                </a:solidFill>
              </a:rPr>
              <a:t>inflation</a:t>
            </a:r>
            <a:r>
              <a:rPr lang="en-US" sz="2200" dirty="0" smtClean="0"/>
              <a:t>.</a:t>
            </a:r>
            <a:endParaRPr lang="en-US" sz="2200" dirty="0"/>
          </a:p>
          <a:p>
            <a:pPr marL="439738" indent="-427038">
              <a:buClr>
                <a:srgbClr val="00B050"/>
              </a:buClr>
              <a:buFont typeface="Wingdings 3" panose="05040102010807070707" pitchFamily="18" charset="2"/>
              <a:buChar char=""/>
            </a:pPr>
            <a:r>
              <a:rPr lang="en-US" sz="2200" dirty="0"/>
              <a:t>By contrast, cost-push inflation is caused by higher costs of production. </a:t>
            </a:r>
            <a:r>
              <a:rPr lang="en-US" sz="2200" dirty="0" smtClean="0"/>
              <a:t>Chapter 18 covers </a:t>
            </a:r>
            <a:r>
              <a:rPr lang="en-US" sz="2200" dirty="0"/>
              <a:t>price stability in more detail.</a:t>
            </a:r>
          </a:p>
        </p:txBody>
      </p:sp>
      <p:sp>
        <p:nvSpPr>
          <p:cNvPr id="8" name="Title 2"/>
          <p:cNvSpPr>
            <a:spLocks noGrp="1"/>
          </p:cNvSpPr>
          <p:nvPr>
            <p:ph type="title"/>
          </p:nvPr>
        </p:nvSpPr>
        <p:spPr>
          <a:xfrm>
            <a:off x="70266" y="72008"/>
            <a:ext cx="7814102" cy="548680"/>
          </a:xfrm>
        </p:spPr>
        <p:txBody>
          <a:bodyPr>
            <a:noAutofit/>
          </a:bodyPr>
          <a:lstStyle/>
          <a:p>
            <a:r>
              <a:rPr lang="en-US" sz="4000" dirty="0" smtClean="0"/>
              <a:t>5.1 – Aims of Government Policies</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168</a:t>
            </a:r>
            <a:endParaRPr lang="en-GB" sz="1050" b="1" dirty="0">
              <a:latin typeface="Arial" panose="020B0604020202020204" pitchFamily="34" charset="0"/>
              <a:cs typeface="Arial" panose="020B0604020202020204" pitchFamily="34" charset="0"/>
            </a:endParaRPr>
          </a:p>
        </p:txBody>
      </p:sp>
      <p:pic>
        <p:nvPicPr>
          <p:cNvPr id="12290" name="Picture 2" descr="Image result for demand pull infl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50" t="9056" r="29768" b="2841"/>
          <a:stretch/>
        </p:blipFill>
        <p:spPr bwMode="auto">
          <a:xfrm>
            <a:off x="6804248" y="1080922"/>
            <a:ext cx="2016224" cy="158235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effect of inflation on common peop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2846412"/>
            <a:ext cx="2016224" cy="1148441"/>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effect of inflation on common peo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4177991"/>
            <a:ext cx="2016224" cy="2217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36188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000" b="1" dirty="0">
                <a:solidFill>
                  <a:srgbClr val="FF0000"/>
                </a:solidFill>
              </a:rPr>
              <a:t>Economic growth </a:t>
            </a:r>
            <a:r>
              <a:rPr lang="en-US" sz="2000" dirty="0"/>
              <a:t>is the increase in a country's gross domestic. product (</a:t>
            </a:r>
            <a:r>
              <a:rPr lang="en-US" sz="2000" dirty="0" smtClean="0"/>
              <a:t>GDP) over </a:t>
            </a:r>
            <a:r>
              <a:rPr lang="en-US" sz="2000" dirty="0"/>
              <a:t>time. Achieving economic growth brings greater prosperity to an economy </a:t>
            </a:r>
            <a:r>
              <a:rPr lang="en-US" sz="2000" dirty="0" smtClean="0"/>
              <a:t>and therefore </a:t>
            </a:r>
            <a:r>
              <a:rPr lang="en-US" sz="2000" dirty="0"/>
              <a:t>tends to raise the standard </a:t>
            </a:r>
            <a:r>
              <a:rPr lang="en-US" sz="2000" dirty="0" smtClean="0"/>
              <a:t>of living </a:t>
            </a:r>
            <a:r>
              <a:rPr lang="en-US" sz="2000" dirty="0"/>
              <a:t>for most </a:t>
            </a:r>
            <a:r>
              <a:rPr lang="en-US" sz="2000" dirty="0" smtClean="0"/>
              <a:t>people.</a:t>
            </a:r>
          </a:p>
          <a:p>
            <a:pPr marL="439738" indent="-427038">
              <a:buClr>
                <a:srgbClr val="00B050"/>
              </a:buClr>
              <a:buFont typeface="Wingdings 3" panose="05040102010807070707" pitchFamily="18" charset="2"/>
              <a:buChar char=""/>
            </a:pPr>
            <a:r>
              <a:rPr lang="en-US" sz="2000" dirty="0" smtClean="0"/>
              <a:t>Economic </a:t>
            </a:r>
            <a:r>
              <a:rPr lang="en-US" sz="2000" dirty="0"/>
              <a:t>growth </a:t>
            </a:r>
            <a:r>
              <a:rPr lang="en-US" sz="2000" dirty="0" smtClean="0"/>
              <a:t>can be </a:t>
            </a:r>
            <a:r>
              <a:rPr lang="en-US" sz="2000" dirty="0"/>
              <a:t>achieved by increasing the quantity and/or quality of factors of production, </a:t>
            </a:r>
            <a:r>
              <a:rPr lang="en-US" sz="2000" dirty="0" smtClean="0"/>
              <a:t>such as </a:t>
            </a:r>
            <a:r>
              <a:rPr lang="en-US" sz="2000" dirty="0"/>
              <a:t>through education and training. Discovering resources such as oil will increase </a:t>
            </a:r>
            <a:r>
              <a:rPr lang="en-US" sz="2000" dirty="0" smtClean="0"/>
              <a:t>the potential </a:t>
            </a:r>
            <a:r>
              <a:rPr lang="en-US" sz="2000" dirty="0"/>
              <a:t>output </a:t>
            </a:r>
            <a:r>
              <a:rPr lang="en-US" sz="2000" dirty="0" smtClean="0"/>
              <a:t>of an </a:t>
            </a:r>
            <a:r>
              <a:rPr lang="en-US" sz="2000" dirty="0"/>
              <a:t>economy. Chapter 20 covers economic growth in more derail.</a:t>
            </a:r>
          </a:p>
          <a:p>
            <a:pPr marL="12700">
              <a:buClr>
                <a:srgbClr val="00B050"/>
              </a:buClr>
            </a:pPr>
            <a:r>
              <a:rPr lang="en-US" sz="2000" b="1" dirty="0">
                <a:solidFill>
                  <a:srgbClr val="FF0000"/>
                </a:solidFill>
              </a:rPr>
              <a:t>Exam practice</a:t>
            </a:r>
          </a:p>
          <a:p>
            <a:pPr marL="439738" indent="-427038">
              <a:buClr>
                <a:srgbClr val="00B050"/>
              </a:buClr>
              <a:buFont typeface="Wingdings 3" panose="05040102010807070707" pitchFamily="18" charset="2"/>
              <a:buChar char=""/>
            </a:pPr>
            <a:r>
              <a:rPr lang="en-US" sz="2000" dirty="0">
                <a:solidFill>
                  <a:srgbClr val="FF0000"/>
                </a:solidFill>
              </a:rPr>
              <a:t>Most countries face the ongoing problem of striving to achieve economic growth </a:t>
            </a:r>
            <a:r>
              <a:rPr lang="en-US" sz="2000" dirty="0" smtClean="0">
                <a:solidFill>
                  <a:srgbClr val="FF0000"/>
                </a:solidFill>
              </a:rPr>
              <a:t>and reducing </a:t>
            </a:r>
            <a:r>
              <a:rPr lang="en-US" sz="2000" dirty="0">
                <a:solidFill>
                  <a:srgbClr val="FF0000"/>
                </a:solidFill>
              </a:rPr>
              <a:t>unemployment. </a:t>
            </a:r>
            <a:r>
              <a:rPr lang="en-US" sz="2000" dirty="0" smtClean="0">
                <a:solidFill>
                  <a:srgbClr val="FF0000"/>
                </a:solidFill>
              </a:rPr>
              <a:t>E.g., </a:t>
            </a:r>
            <a:r>
              <a:rPr lang="en-US" sz="2000" dirty="0">
                <a:solidFill>
                  <a:srgbClr val="FF0000"/>
                </a:solidFill>
              </a:rPr>
              <a:t>Spain and Greece experienced </a:t>
            </a:r>
            <a:r>
              <a:rPr lang="en-US" sz="2000" dirty="0" smtClean="0">
                <a:solidFill>
                  <a:srgbClr val="FF0000"/>
                </a:solidFill>
              </a:rPr>
              <a:t>unemployment rates </a:t>
            </a:r>
            <a:r>
              <a:rPr lang="en-US" sz="2000" dirty="0">
                <a:solidFill>
                  <a:srgbClr val="FF0000"/>
                </a:solidFill>
              </a:rPr>
              <a:t>of around </a:t>
            </a:r>
            <a:r>
              <a:rPr lang="en-US" sz="2000" dirty="0" smtClean="0">
                <a:solidFill>
                  <a:srgbClr val="FF0000"/>
                </a:solidFill>
              </a:rPr>
              <a:t>27% </a:t>
            </a:r>
            <a:r>
              <a:rPr lang="en-US" sz="2000" dirty="0">
                <a:solidFill>
                  <a:srgbClr val="FF0000"/>
                </a:solidFill>
              </a:rPr>
              <a:t>in 2013 due to the continuing global financial crisis. </a:t>
            </a:r>
            <a:r>
              <a:rPr lang="en-US" sz="2000" dirty="0" smtClean="0">
                <a:solidFill>
                  <a:srgbClr val="FF0000"/>
                </a:solidFill>
              </a:rPr>
              <a:t>In 2008</a:t>
            </a:r>
            <a:r>
              <a:rPr lang="en-US" sz="2000" dirty="0">
                <a:solidFill>
                  <a:srgbClr val="FF0000"/>
                </a:solidFill>
              </a:rPr>
              <a:t>, Zimbabwe's inflation soared to an astronomical </a:t>
            </a:r>
            <a:r>
              <a:rPr lang="en-US" sz="2000" dirty="0" smtClean="0">
                <a:solidFill>
                  <a:srgbClr val="FF0000"/>
                </a:solidFill>
              </a:rPr>
              <a:t>231m </a:t>
            </a:r>
            <a:r>
              <a:rPr lang="en-US" sz="2000" dirty="0">
                <a:solidFill>
                  <a:srgbClr val="FF0000"/>
                </a:solidFill>
              </a:rPr>
              <a:t>per cent!</a:t>
            </a:r>
          </a:p>
          <a:p>
            <a:pPr marL="469900" indent="-457200">
              <a:buClr>
                <a:srgbClr val="00B050"/>
              </a:buClr>
              <a:buFont typeface="+mj-lt"/>
              <a:buAutoNum type="arabicPeriod"/>
            </a:pPr>
            <a:r>
              <a:rPr lang="en-US" sz="2000" dirty="0" smtClean="0">
                <a:solidFill>
                  <a:srgbClr val="FF0000"/>
                </a:solidFill>
              </a:rPr>
              <a:t>Define </a:t>
            </a:r>
            <a:r>
              <a:rPr lang="en-US" sz="2000" dirty="0">
                <a:solidFill>
                  <a:srgbClr val="FF0000"/>
                </a:solidFill>
              </a:rPr>
              <a:t>the terms 'economic growth' and 'unemployment'. </a:t>
            </a:r>
            <a:r>
              <a:rPr lang="en-US" sz="2000" dirty="0" smtClean="0">
                <a:solidFill>
                  <a:srgbClr val="FF0000"/>
                </a:solidFill>
              </a:rPr>
              <a:t>(4</a:t>
            </a:r>
            <a:r>
              <a:rPr lang="en-US" sz="2000" dirty="0">
                <a:solidFill>
                  <a:srgbClr val="FF0000"/>
                </a:solidFill>
              </a:rPr>
              <a:t>)</a:t>
            </a:r>
          </a:p>
          <a:p>
            <a:pPr marL="469900" indent="-457200">
              <a:buClr>
                <a:srgbClr val="00B050"/>
              </a:buClr>
              <a:buFont typeface="+mj-lt"/>
              <a:buAutoNum type="arabicPeriod"/>
            </a:pPr>
            <a:r>
              <a:rPr lang="en-US" sz="2000" dirty="0" smtClean="0">
                <a:solidFill>
                  <a:srgbClr val="FF0000"/>
                </a:solidFill>
              </a:rPr>
              <a:t>Explain </a:t>
            </a:r>
            <a:r>
              <a:rPr lang="en-US" sz="2000" dirty="0">
                <a:solidFill>
                  <a:srgbClr val="FF0000"/>
                </a:solidFill>
              </a:rPr>
              <a:t>why the control of inflation is a key macroeconomic objective. </a:t>
            </a:r>
            <a:r>
              <a:rPr lang="en-US" sz="2000" dirty="0" smtClean="0">
                <a:solidFill>
                  <a:srgbClr val="FF0000"/>
                </a:solidFill>
              </a:rPr>
              <a:t>(4</a:t>
            </a:r>
            <a:r>
              <a:rPr lang="en-US" sz="2000" dirty="0">
                <a:solidFill>
                  <a:srgbClr val="FF0000"/>
                </a:solidFill>
              </a:rPr>
              <a:t>)</a:t>
            </a:r>
          </a:p>
        </p:txBody>
      </p:sp>
      <p:sp>
        <p:nvSpPr>
          <p:cNvPr id="8" name="Title 2"/>
          <p:cNvSpPr>
            <a:spLocks noGrp="1"/>
          </p:cNvSpPr>
          <p:nvPr>
            <p:ph type="title"/>
          </p:nvPr>
        </p:nvSpPr>
        <p:spPr>
          <a:xfrm>
            <a:off x="70266" y="72008"/>
            <a:ext cx="7814102" cy="548680"/>
          </a:xfrm>
        </p:spPr>
        <p:txBody>
          <a:bodyPr>
            <a:noAutofit/>
          </a:bodyPr>
          <a:lstStyle/>
          <a:p>
            <a:r>
              <a:rPr lang="en-US" sz="4000" dirty="0" smtClean="0"/>
              <a:t>5.1 – Economic Growth</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168</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997825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100" dirty="0"/>
              <a:t>As an economy </a:t>
            </a:r>
            <a:r>
              <a:rPr lang="en-US" sz="2100" dirty="0" smtClean="0"/>
              <a:t>grows</a:t>
            </a:r>
            <a:r>
              <a:rPr lang="en-US" sz="2100" dirty="0"/>
              <a:t>, the gap between top and bottom income earners tends </a:t>
            </a:r>
            <a:r>
              <a:rPr lang="en-US" sz="2100" dirty="0" smtClean="0"/>
              <a:t>to widen</a:t>
            </a:r>
            <a:r>
              <a:rPr lang="en-US" sz="2100" dirty="0"/>
              <a:t>. </a:t>
            </a:r>
            <a:r>
              <a:rPr lang="en-US" sz="2100" dirty="0" smtClean="0"/>
              <a:t>E.g., </a:t>
            </a:r>
            <a:r>
              <a:rPr lang="en-US" sz="2100" dirty="0"/>
              <a:t>huge bonuses are often awarded to executives in the </a:t>
            </a:r>
            <a:r>
              <a:rPr lang="en-US" sz="2100" dirty="0" smtClean="0"/>
              <a:t>finance industry</a:t>
            </a:r>
            <a:r>
              <a:rPr lang="en-US" sz="2100" dirty="0"/>
              <a:t>. This causes greater income inequalities in the economy. The </a:t>
            </a:r>
            <a:r>
              <a:rPr lang="en-US" sz="2100" dirty="0" smtClean="0"/>
              <a:t>government might </a:t>
            </a:r>
            <a:r>
              <a:rPr lang="en-US" sz="2100" dirty="0"/>
              <a:t>therefore intervene by using progressive taxes (see Chapter 17) to </a:t>
            </a:r>
            <a:r>
              <a:rPr lang="en-US" sz="2100" dirty="0" smtClean="0"/>
              <a:t>redistribute income </a:t>
            </a:r>
            <a:r>
              <a:rPr lang="en-US" sz="2100" dirty="0"/>
              <a:t>to low-income households. In some cases, the government could even </a:t>
            </a:r>
            <a:r>
              <a:rPr lang="en-US" sz="2100" dirty="0" smtClean="0"/>
              <a:t>cut taxes </a:t>
            </a:r>
            <a:r>
              <a:rPr lang="en-US" sz="2100" dirty="0"/>
              <a:t>for low-income groups to improve their standard </a:t>
            </a:r>
            <a:r>
              <a:rPr lang="en-US" sz="2100" dirty="0" smtClean="0"/>
              <a:t>of living</a:t>
            </a:r>
            <a:r>
              <a:rPr lang="en-US" sz="2100" dirty="0"/>
              <a:t>.</a:t>
            </a:r>
          </a:p>
          <a:p>
            <a:pPr marL="12700">
              <a:buClr>
                <a:srgbClr val="00B050"/>
              </a:buClr>
            </a:pPr>
            <a:r>
              <a:rPr lang="en-US" sz="2100" b="1" dirty="0">
                <a:solidFill>
                  <a:srgbClr val="FF0000"/>
                </a:solidFill>
              </a:rPr>
              <a:t>Exam practice</a:t>
            </a:r>
          </a:p>
          <a:p>
            <a:pPr marL="439738" indent="-427038">
              <a:buClr>
                <a:srgbClr val="00B050"/>
              </a:buClr>
              <a:buFont typeface="Wingdings 3" panose="05040102010807070707" pitchFamily="18" charset="2"/>
              <a:buChar char=""/>
            </a:pPr>
            <a:r>
              <a:rPr lang="en-US" sz="2100" dirty="0">
                <a:solidFill>
                  <a:srgbClr val="FF0000"/>
                </a:solidFill>
              </a:rPr>
              <a:t>In 2013, two British banks, Barclays and the Royal Bank of Scotland, awarded a </a:t>
            </a:r>
            <a:r>
              <a:rPr lang="en-US" sz="2100" dirty="0" smtClean="0">
                <a:solidFill>
                  <a:srgbClr val="FF0000"/>
                </a:solidFill>
              </a:rPr>
              <a:t>total of </a:t>
            </a:r>
            <a:r>
              <a:rPr lang="en-US" sz="2100" dirty="0">
                <a:solidFill>
                  <a:srgbClr val="FF0000"/>
                </a:solidFill>
              </a:rPr>
              <a:t>521 employees more than £</a:t>
            </a:r>
            <a:r>
              <a:rPr lang="en-US" sz="2100" dirty="0" smtClean="0">
                <a:solidFill>
                  <a:srgbClr val="FF0000"/>
                </a:solidFill>
              </a:rPr>
              <a:t>1m </a:t>
            </a:r>
            <a:r>
              <a:rPr lang="en-US" sz="2100" dirty="0">
                <a:solidFill>
                  <a:srgbClr val="FF0000"/>
                </a:solidFill>
              </a:rPr>
              <a:t>($</a:t>
            </a:r>
            <a:r>
              <a:rPr lang="en-US" sz="2100" dirty="0" smtClean="0">
                <a:solidFill>
                  <a:srgbClr val="FF0000"/>
                </a:solidFill>
              </a:rPr>
              <a:t>1.5m</a:t>
            </a:r>
            <a:r>
              <a:rPr lang="en-US" sz="2100" dirty="0">
                <a:solidFill>
                  <a:srgbClr val="FF0000"/>
                </a:solidFill>
              </a:rPr>
              <a:t>) each, despite the world still </a:t>
            </a:r>
            <a:r>
              <a:rPr lang="en-US" sz="2100" dirty="0" smtClean="0">
                <a:solidFill>
                  <a:srgbClr val="FF0000"/>
                </a:solidFill>
              </a:rPr>
              <a:t>recovering from </a:t>
            </a:r>
            <a:r>
              <a:rPr lang="en-US" sz="2100" dirty="0">
                <a:solidFill>
                  <a:srgbClr val="FF0000"/>
                </a:solidFill>
              </a:rPr>
              <a:t>the global financial crisis. By contrast, US investment bank JP Morgan </a:t>
            </a:r>
            <a:r>
              <a:rPr lang="en-US" sz="2100" dirty="0" smtClean="0">
                <a:solidFill>
                  <a:srgbClr val="FF0000"/>
                </a:solidFill>
              </a:rPr>
              <a:t>Chase announced 19,000 </a:t>
            </a:r>
            <a:r>
              <a:rPr lang="en-US" sz="2100" dirty="0">
                <a:solidFill>
                  <a:srgbClr val="FF0000"/>
                </a:solidFill>
              </a:rPr>
              <a:t>job cuts between 2013 and 2014.</a:t>
            </a:r>
          </a:p>
          <a:p>
            <a:pPr marL="469900" indent="-457200">
              <a:buClr>
                <a:srgbClr val="00B050"/>
              </a:buClr>
              <a:buFont typeface="+mj-lt"/>
              <a:buAutoNum type="arabicPeriod"/>
            </a:pPr>
            <a:r>
              <a:rPr lang="en-US" sz="2100" dirty="0" smtClean="0">
                <a:solidFill>
                  <a:srgbClr val="FF0000"/>
                </a:solidFill>
              </a:rPr>
              <a:t>Explain </a:t>
            </a:r>
            <a:r>
              <a:rPr lang="en-US" sz="2100" dirty="0">
                <a:solidFill>
                  <a:srgbClr val="FF0000"/>
                </a:solidFill>
              </a:rPr>
              <a:t>what is meant by 'income equality'. (2)</a:t>
            </a:r>
          </a:p>
          <a:p>
            <a:pPr marL="469900" indent="-457200">
              <a:buClr>
                <a:srgbClr val="00B050"/>
              </a:buClr>
              <a:buFont typeface="+mj-lt"/>
              <a:buAutoNum type="arabicPeriod"/>
            </a:pPr>
            <a:r>
              <a:rPr lang="en-US" sz="2100" dirty="0" smtClean="0">
                <a:solidFill>
                  <a:srgbClr val="FF0000"/>
                </a:solidFill>
              </a:rPr>
              <a:t>Suggest </a:t>
            </a:r>
            <a:r>
              <a:rPr lang="en-US" sz="2100" dirty="0">
                <a:solidFill>
                  <a:srgbClr val="FF0000"/>
                </a:solidFill>
              </a:rPr>
              <a:t>why a government might want to redistribute income within its country. </a:t>
            </a:r>
            <a:r>
              <a:rPr lang="en-US" sz="2100" dirty="0" smtClean="0">
                <a:solidFill>
                  <a:srgbClr val="FF0000"/>
                </a:solidFill>
              </a:rPr>
              <a:t>(4</a:t>
            </a:r>
            <a:r>
              <a:rPr lang="en-US" sz="2100" dirty="0">
                <a:solidFill>
                  <a:srgbClr val="FF0000"/>
                </a:solidFill>
              </a:rPr>
              <a:t>)</a:t>
            </a:r>
          </a:p>
        </p:txBody>
      </p:sp>
      <p:sp>
        <p:nvSpPr>
          <p:cNvPr id="8" name="Title 2"/>
          <p:cNvSpPr>
            <a:spLocks noGrp="1"/>
          </p:cNvSpPr>
          <p:nvPr>
            <p:ph type="title"/>
          </p:nvPr>
        </p:nvSpPr>
        <p:spPr>
          <a:xfrm>
            <a:off x="70266" y="72008"/>
            <a:ext cx="7814102" cy="548680"/>
          </a:xfrm>
        </p:spPr>
        <p:txBody>
          <a:bodyPr>
            <a:noAutofit/>
          </a:bodyPr>
          <a:lstStyle/>
          <a:p>
            <a:r>
              <a:rPr lang="en-US" sz="4000" dirty="0" smtClean="0"/>
              <a:t>5.1 – Redistribution Of Income</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169</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482222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4185761"/>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1900" dirty="0"/>
              <a:t>The </a:t>
            </a:r>
            <a:r>
              <a:rPr lang="en-US" sz="1900" b="1" dirty="0">
                <a:solidFill>
                  <a:srgbClr val="FF0000"/>
                </a:solidFill>
              </a:rPr>
              <a:t>balance of payments </a:t>
            </a:r>
            <a:r>
              <a:rPr lang="en-US" sz="1900" dirty="0"/>
              <a:t>is a record of a country's financial transactions with </a:t>
            </a:r>
            <a:r>
              <a:rPr lang="en-US" sz="1900" dirty="0" smtClean="0"/>
              <a:t>other nations</a:t>
            </a:r>
            <a:r>
              <a:rPr lang="en-US" sz="1900" dirty="0"/>
              <a:t>. This includes the money flows into and out of a country from the sale </a:t>
            </a:r>
            <a:r>
              <a:rPr lang="en-US" sz="1900" dirty="0" smtClean="0"/>
              <a:t>of exports </a:t>
            </a:r>
            <a:r>
              <a:rPr lang="en-US" sz="1900" dirty="0"/>
              <a:t>and the purchase </a:t>
            </a:r>
            <a:r>
              <a:rPr lang="en-US" sz="1900" dirty="0" smtClean="0"/>
              <a:t>of imports</a:t>
            </a:r>
            <a:r>
              <a:rPr lang="en-US" sz="1900" dirty="0"/>
              <a:t>. If the money inflows exceed the </a:t>
            </a:r>
            <a:r>
              <a:rPr lang="en-US" sz="1900" dirty="0" smtClean="0"/>
              <a:t>outflows, then </a:t>
            </a:r>
            <a:r>
              <a:rPr lang="en-US" sz="1900" dirty="0"/>
              <a:t>a balance of payments surplus exists. </a:t>
            </a:r>
            <a:r>
              <a:rPr lang="en-US" sz="1900" dirty="0" smtClean="0"/>
              <a:t>If the </a:t>
            </a:r>
            <a:r>
              <a:rPr lang="en-US" sz="1900" dirty="0"/>
              <a:t>outflows exceed the inflows, </a:t>
            </a:r>
            <a:r>
              <a:rPr lang="en-US" sz="1900" dirty="0" smtClean="0"/>
              <a:t>the country </a:t>
            </a:r>
            <a:r>
              <a:rPr lang="en-US" sz="1900" dirty="0"/>
              <a:t>has spent more than it has earned, so a balance </a:t>
            </a:r>
            <a:r>
              <a:rPr lang="en-US" sz="1900" dirty="0" smtClean="0"/>
              <a:t>of payments </a:t>
            </a:r>
            <a:r>
              <a:rPr lang="en-US" sz="1900" dirty="0"/>
              <a:t>deficit occurs.</a:t>
            </a:r>
          </a:p>
          <a:p>
            <a:pPr marL="439738" indent="-427038">
              <a:buClr>
                <a:srgbClr val="00B050"/>
              </a:buClr>
              <a:buFont typeface="Wingdings 3" panose="05040102010807070707" pitchFamily="18" charset="2"/>
              <a:buChar char=""/>
            </a:pPr>
            <a:r>
              <a:rPr lang="en-US" sz="1900" dirty="0"/>
              <a:t>While a deficit drains money from the country, a balance of payments surplus can </a:t>
            </a:r>
            <a:r>
              <a:rPr lang="en-US" sz="1900" dirty="0" smtClean="0"/>
              <a:t>be inflationary </a:t>
            </a:r>
            <a:r>
              <a:rPr lang="en-US" sz="1900" dirty="0"/>
              <a:t>in the long </a:t>
            </a:r>
            <a:r>
              <a:rPr lang="en-US" sz="1900" dirty="0" smtClean="0"/>
              <a:t>run </a:t>
            </a:r>
            <a:r>
              <a:rPr lang="en-US" sz="1900" dirty="0"/>
              <a:t>due to the excess amount of money entering the </a:t>
            </a:r>
            <a:r>
              <a:rPr lang="en-US" sz="1900" dirty="0" smtClean="0"/>
              <a:t>country</a:t>
            </a:r>
            <a:r>
              <a:rPr lang="en-US" sz="1900" dirty="0"/>
              <a:t>.</a:t>
            </a:r>
          </a:p>
          <a:p>
            <a:pPr marL="439738" indent="-427038">
              <a:buClr>
                <a:srgbClr val="00B050"/>
              </a:buClr>
              <a:buFont typeface="Wingdings 3" panose="05040102010807070707" pitchFamily="18" charset="2"/>
              <a:buChar char=""/>
            </a:pPr>
            <a:r>
              <a:rPr lang="en-US" sz="1900" dirty="0" smtClean="0"/>
              <a:t>Governments </a:t>
            </a:r>
            <a:r>
              <a:rPr lang="en-US" sz="1900" dirty="0"/>
              <a:t>therefore tend to aim to </a:t>
            </a:r>
            <a:r>
              <a:rPr lang="en-US" sz="1900" dirty="0" smtClean="0"/>
              <a:t>achieve </a:t>
            </a:r>
            <a:r>
              <a:rPr lang="en-US" sz="1900" dirty="0"/>
              <a:t>a balance </a:t>
            </a:r>
            <a:r>
              <a:rPr lang="en-US" sz="1900" dirty="0" smtClean="0"/>
              <a:t>of payments equilibrium. Chapter </a:t>
            </a:r>
            <a:r>
              <a:rPr lang="en-US" sz="1900" dirty="0"/>
              <a:t>24 </a:t>
            </a:r>
            <a:r>
              <a:rPr lang="en-US" sz="1900" dirty="0" smtClean="0"/>
              <a:t>covers </a:t>
            </a:r>
            <a:r>
              <a:rPr lang="en-US" sz="1900" dirty="0"/>
              <a:t>the balance </a:t>
            </a:r>
            <a:r>
              <a:rPr lang="en-US" sz="1900" dirty="0" smtClean="0"/>
              <a:t>of payments </a:t>
            </a:r>
            <a:r>
              <a:rPr lang="en-US" sz="1900" dirty="0"/>
              <a:t>in greater </a:t>
            </a:r>
            <a:r>
              <a:rPr lang="en-US" sz="1900" dirty="0" smtClean="0"/>
              <a:t>detail</a:t>
            </a:r>
            <a:r>
              <a:rPr lang="en-US" sz="1900" dirty="0"/>
              <a:t>.</a:t>
            </a:r>
            <a:endParaRPr lang="en-US" sz="1900" dirty="0">
              <a:solidFill>
                <a:srgbClr val="FF0000"/>
              </a:solidFill>
            </a:endParaRPr>
          </a:p>
        </p:txBody>
      </p:sp>
      <p:sp>
        <p:nvSpPr>
          <p:cNvPr id="8" name="Title 2"/>
          <p:cNvSpPr>
            <a:spLocks noGrp="1"/>
          </p:cNvSpPr>
          <p:nvPr>
            <p:ph type="title"/>
          </p:nvPr>
        </p:nvSpPr>
        <p:spPr>
          <a:xfrm>
            <a:off x="70266" y="72008"/>
            <a:ext cx="7814102" cy="548680"/>
          </a:xfrm>
        </p:spPr>
        <p:txBody>
          <a:bodyPr>
            <a:noAutofit/>
          </a:bodyPr>
          <a:lstStyle/>
          <a:p>
            <a:r>
              <a:rPr lang="en-US" sz="4000" dirty="0" smtClean="0"/>
              <a:t>5.1 – Balance Of Payments Stability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169</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251520" y="5345921"/>
            <a:ext cx="8568952" cy="1323439"/>
          </a:xfrm>
          <a:prstGeom prst="rect">
            <a:avLst/>
          </a:prstGeom>
          <a:solidFill>
            <a:schemeClr val="accent6">
              <a:lumMod val="60000"/>
              <a:lumOff val="4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Study tips</a:t>
            </a:r>
          </a:p>
          <a:p>
            <a:r>
              <a:rPr lang="en-GB" sz="2000" dirty="0">
                <a:latin typeface="Arial" panose="020B0604020202020204" pitchFamily="34" charset="0"/>
                <a:cs typeface="Arial" panose="020B0604020202020204" pitchFamily="34" charset="0"/>
              </a:rPr>
              <a:t>The five </a:t>
            </a:r>
            <a:r>
              <a:rPr lang="en-GB" sz="2000" dirty="0" smtClean="0">
                <a:latin typeface="Arial" panose="020B0604020202020204" pitchFamily="34" charset="0"/>
                <a:cs typeface="Arial" panose="020B0604020202020204" pitchFamily="34" charset="0"/>
              </a:rPr>
              <a:t>main government objectives </a:t>
            </a:r>
            <a:r>
              <a:rPr lang="en-GB" sz="2000" dirty="0">
                <a:latin typeface="Arial" panose="020B0604020202020204" pitchFamily="34" charset="0"/>
                <a:cs typeface="Arial" panose="020B0604020202020204" pitchFamily="34" charset="0"/>
              </a:rPr>
              <a:t>can </a:t>
            </a:r>
            <a:r>
              <a:rPr lang="en-GB" sz="2000" dirty="0" smtClean="0">
                <a:latin typeface="Arial" panose="020B0604020202020204" pitchFamily="34" charset="0"/>
                <a:cs typeface="Arial" panose="020B0604020202020204" pitchFamily="34" charset="0"/>
              </a:rPr>
              <a:t>be remembered by using </a:t>
            </a:r>
            <a:r>
              <a:rPr lang="en-GB" sz="2000" dirty="0">
                <a:latin typeface="Arial" panose="020B0604020202020204" pitchFamily="34" charset="0"/>
                <a:cs typeface="Arial" panose="020B0604020202020204" pitchFamily="34" charset="0"/>
              </a:rPr>
              <a:t>the </a:t>
            </a:r>
            <a:r>
              <a:rPr lang="en-GB" sz="2000" dirty="0" smtClean="0">
                <a:latin typeface="Arial" panose="020B0604020202020204" pitchFamily="34" charset="0"/>
                <a:cs typeface="Arial" panose="020B0604020202020204" pitchFamily="34" charset="0"/>
              </a:rPr>
              <a:t>acronym GETUP </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growth, environment, trade (balanced), unemployment</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(low</a:t>
            </a:r>
            <a:r>
              <a:rPr lang="en-GB" sz="2000" dirty="0" smtClean="0">
                <a:latin typeface="Arial" panose="020B0604020202020204" pitchFamily="34" charset="0"/>
                <a:cs typeface="Arial" panose="020B0604020202020204" pitchFamily="34" charset="0"/>
              </a:rPr>
              <a:t>) and price stability</a:t>
            </a:r>
            <a:r>
              <a:rPr lang="en-GB" sz="2000" dirty="0">
                <a:latin typeface="Arial" panose="020B0604020202020204" pitchFamily="34" charset="0"/>
                <a:cs typeface="Arial" panose="020B0604020202020204" pitchFamily="34" charset="0"/>
              </a:rPr>
              <a:t>.</a:t>
            </a:r>
          </a:p>
        </p:txBody>
      </p:sp>
      <p:pic>
        <p:nvPicPr>
          <p:cNvPr id="13314" name="Picture 2" descr="Image result for balance of payme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24745"/>
            <a:ext cx="1656184" cy="1245191"/>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egypt balance of payments">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2492896"/>
            <a:ext cx="1656184" cy="1259806"/>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china balance of payments 201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340" t="1826" r="2539" b="9235"/>
          <a:stretch/>
        </p:blipFill>
        <p:spPr bwMode="auto">
          <a:xfrm>
            <a:off x="7164288" y="3861048"/>
            <a:ext cx="1656184"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23384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5.1 – Balance Of Payments Stability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169</a:t>
            </a:r>
            <a:endParaRPr lang="en-GB" sz="1050" b="1" dirty="0">
              <a:latin typeface="Arial" panose="020B0604020202020204" pitchFamily="34" charset="0"/>
              <a:cs typeface="Arial" panose="020B0604020202020204" pitchFamily="34" charset="0"/>
            </a:endParaRPr>
          </a:p>
        </p:txBody>
      </p:sp>
      <p:pic>
        <p:nvPicPr>
          <p:cNvPr id="16386" name="Picture 2" descr="Image result for egypt balance of paym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072255"/>
            <a:ext cx="8568952" cy="5586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86559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12306"/>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110" dirty="0"/>
              <a:t>As it is not possible simultaneously to achieve all five macroeconomic </a:t>
            </a:r>
            <a:r>
              <a:rPr lang="en-US" sz="2110" dirty="0" smtClean="0"/>
              <a:t>objectives, there </a:t>
            </a:r>
            <a:r>
              <a:rPr lang="en-US" sz="2110" dirty="0"/>
              <a:t>is said to be a trade-off or conflict between these targets. Examples </a:t>
            </a:r>
            <a:r>
              <a:rPr lang="en-US" sz="2110" dirty="0" smtClean="0"/>
              <a:t>of possible conflicts </a:t>
            </a:r>
            <a:r>
              <a:rPr lang="en-US" sz="2110" dirty="0"/>
              <a:t>between a government's macroeconomic goals are considered below.</a:t>
            </a:r>
          </a:p>
          <a:p>
            <a:pPr marL="723900" indent="-254000">
              <a:buClr>
                <a:srgbClr val="00B050"/>
              </a:buClr>
              <a:buFont typeface="Arial" panose="020B0604020202020204" pitchFamily="34" charset="0"/>
              <a:buChar char="•"/>
            </a:pPr>
            <a:r>
              <a:rPr lang="en-US" sz="2110" b="1" dirty="0" smtClean="0">
                <a:solidFill>
                  <a:srgbClr val="FF0000"/>
                </a:solidFill>
              </a:rPr>
              <a:t>Economic </a:t>
            </a:r>
            <a:r>
              <a:rPr lang="en-US" sz="2110" b="1" dirty="0">
                <a:solidFill>
                  <a:srgbClr val="FF0000"/>
                </a:solidFill>
              </a:rPr>
              <a:t>growth versus low inflation </a:t>
            </a:r>
            <a:r>
              <a:rPr lang="en-US" sz="2110" dirty="0" smtClean="0"/>
              <a:t> - </a:t>
            </a:r>
            <a:r>
              <a:rPr lang="en-US" sz="2110" dirty="0"/>
              <a:t>!fan economy grows due to </a:t>
            </a:r>
            <a:r>
              <a:rPr lang="en-US" sz="2110" dirty="0" smtClean="0"/>
              <a:t>excessive consumer </a:t>
            </a:r>
            <a:r>
              <a:rPr lang="en-US" sz="2110" dirty="0"/>
              <a:t>demand, this will force prices to increase, thus creating inflation </a:t>
            </a:r>
            <a:r>
              <a:rPr lang="en-US" sz="2110" dirty="0" smtClean="0"/>
              <a:t>in the </a:t>
            </a:r>
            <a:r>
              <a:rPr lang="en-US" sz="2110" dirty="0"/>
              <a:t>economy. Similarly, the government might choose to deflate the economy </a:t>
            </a:r>
            <a:r>
              <a:rPr lang="en-US" sz="2110" dirty="0" smtClean="0"/>
              <a:t>to control </a:t>
            </a:r>
            <a:r>
              <a:rPr lang="en-US" sz="2110" dirty="0"/>
              <a:t>inflation, but this limits the ability to achieve economic growth. </a:t>
            </a:r>
            <a:r>
              <a:rPr lang="en-US" sz="2110" dirty="0" smtClean="0"/>
              <a:t>Therefore, it </a:t>
            </a:r>
            <a:r>
              <a:rPr lang="en-US" sz="2110" dirty="0"/>
              <a:t>is rather difficult to achieve both macroeconomic objectives at the same time.</a:t>
            </a:r>
          </a:p>
          <a:p>
            <a:pPr marL="723900" indent="-254000">
              <a:buClr>
                <a:srgbClr val="00B050"/>
              </a:buClr>
              <a:buFont typeface="Arial" panose="020B0604020202020204" pitchFamily="34" charset="0"/>
              <a:buChar char="•"/>
            </a:pPr>
            <a:r>
              <a:rPr lang="en-US" sz="2110" b="1" dirty="0" smtClean="0">
                <a:solidFill>
                  <a:srgbClr val="FF0000"/>
                </a:solidFill>
              </a:rPr>
              <a:t>Economic </a:t>
            </a:r>
            <a:r>
              <a:rPr lang="en-US" sz="2110" b="1" dirty="0">
                <a:solidFill>
                  <a:srgbClr val="FF0000"/>
                </a:solidFill>
              </a:rPr>
              <a:t>growth versus a balance of payments equilibrium </a:t>
            </a:r>
            <a:r>
              <a:rPr lang="en-US" sz="2110" dirty="0" smtClean="0"/>
              <a:t>– Consumer spending </a:t>
            </a:r>
            <a:r>
              <a:rPr lang="en-US" sz="2110" dirty="0"/>
              <a:t>and business </a:t>
            </a:r>
            <a:r>
              <a:rPr lang="en-US" sz="2110" dirty="0" smtClean="0"/>
              <a:t>investments </a:t>
            </a:r>
            <a:r>
              <a:rPr lang="en-US" sz="2110" dirty="0"/>
              <a:t>tend to be high during an economic </a:t>
            </a:r>
            <a:r>
              <a:rPr lang="en-US" sz="2110" dirty="0" smtClean="0"/>
              <a:t>boom. However</a:t>
            </a:r>
            <a:r>
              <a:rPr lang="en-US" sz="2110" dirty="0"/>
              <a:t>, if this is </a:t>
            </a:r>
            <a:r>
              <a:rPr lang="en-US" sz="2110" dirty="0" err="1"/>
              <a:t>fuelled</a:t>
            </a:r>
            <a:r>
              <a:rPr lang="en-US" sz="2110" dirty="0"/>
              <a:t> by a significant rise in spending on imports </a:t>
            </a:r>
            <a:r>
              <a:rPr lang="en-US" sz="2110" dirty="0" smtClean="0"/>
              <a:t>relative to </a:t>
            </a:r>
            <a:r>
              <a:rPr lang="en-US" sz="2110" dirty="0"/>
              <a:t>exports, this leads to a worsening trade deficit on the </a:t>
            </a:r>
            <a:r>
              <a:rPr lang="en-US" sz="2110" dirty="0" smtClean="0"/>
              <a:t>country's </a:t>
            </a:r>
            <a:r>
              <a:rPr lang="en-US" sz="2110" dirty="0"/>
              <a:t>balance </a:t>
            </a:r>
            <a:r>
              <a:rPr lang="en-US" sz="2110" dirty="0" smtClean="0"/>
              <a:t>of payments.</a:t>
            </a:r>
            <a:endParaRPr lang="en-US" sz="2110" dirty="0"/>
          </a:p>
        </p:txBody>
      </p:sp>
      <p:sp>
        <p:nvSpPr>
          <p:cNvPr id="8" name="Title 2"/>
          <p:cNvSpPr>
            <a:spLocks noGrp="1"/>
          </p:cNvSpPr>
          <p:nvPr>
            <p:ph type="title"/>
          </p:nvPr>
        </p:nvSpPr>
        <p:spPr>
          <a:xfrm>
            <a:off x="70266" y="72008"/>
            <a:ext cx="7814102" cy="548680"/>
          </a:xfrm>
        </p:spPr>
        <p:txBody>
          <a:bodyPr>
            <a:noAutofit/>
          </a:bodyPr>
          <a:lstStyle/>
          <a:p>
            <a:r>
              <a:rPr lang="en-US" sz="3300" dirty="0" smtClean="0"/>
              <a:t>5.1 – Conflicts Between Government Aims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169</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3355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361950" indent="-341313">
              <a:buClr>
                <a:srgbClr val="00B050"/>
              </a:buClr>
              <a:buFont typeface="Arial" panose="020B0604020202020204" pitchFamily="34" charset="0"/>
              <a:buChar char="•"/>
            </a:pPr>
            <a:r>
              <a:rPr lang="en-US" sz="2200" b="1" dirty="0" smtClean="0">
                <a:solidFill>
                  <a:srgbClr val="FF0000"/>
                </a:solidFill>
              </a:rPr>
              <a:t>Low </a:t>
            </a:r>
            <a:r>
              <a:rPr lang="en-US" sz="2200" b="1" dirty="0">
                <a:solidFill>
                  <a:srgbClr val="FF0000"/>
                </a:solidFill>
              </a:rPr>
              <a:t>unemployment (or full employment) versus inflation </a:t>
            </a:r>
            <a:r>
              <a:rPr lang="en-US" sz="2200" dirty="0"/>
              <a:t>- In </a:t>
            </a:r>
            <a:r>
              <a:rPr lang="en-US" sz="2200" dirty="0" smtClean="0"/>
              <a:t>theory, there </a:t>
            </a:r>
            <a:r>
              <a:rPr lang="en-US" sz="2200" dirty="0"/>
              <a:t>is an inverse relationship between the </a:t>
            </a:r>
            <a:r>
              <a:rPr lang="en-US" sz="2200" dirty="0" smtClean="0"/>
              <a:t>level </a:t>
            </a:r>
            <a:r>
              <a:rPr lang="en-US" sz="2200" dirty="0"/>
              <a:t>of unemployment and the </a:t>
            </a:r>
            <a:r>
              <a:rPr lang="en-US" sz="2200" dirty="0" smtClean="0"/>
              <a:t>rate of </a:t>
            </a:r>
            <a:r>
              <a:rPr lang="en-US" sz="2200" dirty="0"/>
              <a:t>inflation. For example, an attempt to reduce unemployment via the use </a:t>
            </a:r>
            <a:r>
              <a:rPr lang="en-US" sz="2200" dirty="0" smtClean="0"/>
              <a:t>of expansionary </a:t>
            </a:r>
            <a:r>
              <a:rPr lang="en-US" sz="2200" dirty="0"/>
              <a:t>fiscal policy (see Chapter 16), such as lowering taxes or </a:t>
            </a:r>
            <a:r>
              <a:rPr lang="en-US" sz="2200" dirty="0" smtClean="0"/>
              <a:t>increasing government </a:t>
            </a:r>
            <a:r>
              <a:rPr lang="en-US" sz="2200" dirty="0"/>
              <a:t>spending, can cause demand-pull inflation (see Chapter 18). </a:t>
            </a:r>
            <a:r>
              <a:rPr lang="en-US" sz="2200" dirty="0" smtClean="0"/>
              <a:t>Similarly, when </a:t>
            </a:r>
            <a:r>
              <a:rPr lang="en-US" sz="2200" dirty="0"/>
              <a:t>the government tries to control inflation by using deflationary policies </a:t>
            </a:r>
            <a:r>
              <a:rPr lang="en-US" sz="2200" dirty="0" smtClean="0"/>
              <a:t>such as </a:t>
            </a:r>
            <a:r>
              <a:rPr lang="en-US" sz="2200" dirty="0"/>
              <a:t>higher taxes or higher interest rates (see Chapter 16), the resulting fall in </a:t>
            </a:r>
            <a:r>
              <a:rPr lang="en-US" sz="2200" dirty="0" smtClean="0"/>
              <a:t>both consumer </a:t>
            </a:r>
            <a:r>
              <a:rPr lang="en-US" sz="2200" dirty="0"/>
              <a:t>spending and investment will result in job losses</a:t>
            </a:r>
            <a:r>
              <a:rPr lang="en-US" sz="2200" dirty="0" smtClean="0"/>
              <a:t>.</a:t>
            </a:r>
          </a:p>
          <a:p>
            <a:pPr marL="361950" indent="-341313">
              <a:buClr>
                <a:srgbClr val="00B050"/>
              </a:buClr>
              <a:buFont typeface="Arial" panose="020B0604020202020204" pitchFamily="34" charset="0"/>
              <a:buChar char="•"/>
            </a:pPr>
            <a:r>
              <a:rPr lang="en-US" sz="2200" b="1" dirty="0">
                <a:solidFill>
                  <a:srgbClr val="FF0000"/>
                </a:solidFill>
              </a:rPr>
              <a:t>Economic growth versus a balance of payments equilibrium </a:t>
            </a:r>
            <a:r>
              <a:rPr lang="en-US" sz="2200" dirty="0" smtClean="0"/>
              <a:t>– Consumer spending </a:t>
            </a:r>
            <a:r>
              <a:rPr lang="en-US" sz="2200" dirty="0"/>
              <a:t>and business </a:t>
            </a:r>
            <a:r>
              <a:rPr lang="en-US" sz="2200" dirty="0" smtClean="0"/>
              <a:t>investments </a:t>
            </a:r>
            <a:r>
              <a:rPr lang="en-US" sz="2200" dirty="0"/>
              <a:t>tend to be high during an economic </a:t>
            </a:r>
            <a:r>
              <a:rPr lang="en-US" sz="2200" dirty="0" smtClean="0"/>
              <a:t>boom. However</a:t>
            </a:r>
            <a:r>
              <a:rPr lang="en-US" sz="2200" dirty="0"/>
              <a:t>, if this is </a:t>
            </a:r>
            <a:r>
              <a:rPr lang="en-US" sz="2200" dirty="0" err="1"/>
              <a:t>fuelled</a:t>
            </a:r>
            <a:r>
              <a:rPr lang="en-US" sz="2200" dirty="0"/>
              <a:t> by a significant rise in spending on imports </a:t>
            </a:r>
            <a:r>
              <a:rPr lang="en-US" sz="2200" dirty="0" smtClean="0"/>
              <a:t>relative to </a:t>
            </a:r>
            <a:r>
              <a:rPr lang="en-US" sz="2200" dirty="0"/>
              <a:t>exports, this leads to a worsening trade deficit on the </a:t>
            </a:r>
            <a:r>
              <a:rPr lang="en-US" sz="2200" dirty="0" smtClean="0"/>
              <a:t>country's </a:t>
            </a:r>
            <a:r>
              <a:rPr lang="en-US" sz="2200" dirty="0"/>
              <a:t>balance </a:t>
            </a:r>
            <a:r>
              <a:rPr lang="en-US" sz="2200" dirty="0" smtClean="0"/>
              <a:t>of payments.</a:t>
            </a:r>
          </a:p>
        </p:txBody>
      </p:sp>
      <p:sp>
        <p:nvSpPr>
          <p:cNvPr id="8" name="Title 2"/>
          <p:cNvSpPr>
            <a:spLocks noGrp="1"/>
          </p:cNvSpPr>
          <p:nvPr>
            <p:ph type="title"/>
          </p:nvPr>
        </p:nvSpPr>
        <p:spPr>
          <a:xfrm>
            <a:off x="70266" y="72008"/>
            <a:ext cx="7814102" cy="548680"/>
          </a:xfrm>
        </p:spPr>
        <p:txBody>
          <a:bodyPr>
            <a:noAutofit/>
          </a:bodyPr>
          <a:lstStyle/>
          <a:p>
            <a:r>
              <a:rPr lang="en-US" sz="3300" dirty="0" smtClean="0"/>
              <a:t>5.1 – Conflicts Between Government Aims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169</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718657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a:solidFill>
            <a:schemeClr val="accent5">
              <a:lumMod val="40000"/>
              <a:lumOff val="60000"/>
            </a:schemeClr>
          </a:solidFill>
          <a:ln w="57150">
            <a:solidFill>
              <a:srgbClr val="002060"/>
            </a:solidFill>
          </a:ln>
        </p:spPr>
        <p:txBody>
          <a:bodyPr wrap="square">
            <a:spAutoFit/>
          </a:bodyPr>
          <a:lstStyle/>
          <a:p>
            <a:pPr marL="20637">
              <a:buClr>
                <a:srgbClr val="00B050"/>
              </a:buClr>
            </a:pPr>
            <a:r>
              <a:rPr lang="en-US" sz="2200" b="1" dirty="0"/>
              <a:t>Case Study: Jakarta's traffic </a:t>
            </a:r>
            <a:r>
              <a:rPr lang="en-US" sz="2200" b="1" dirty="0" smtClean="0"/>
              <a:t>congestion</a:t>
            </a:r>
          </a:p>
          <a:p>
            <a:pPr marL="20637">
              <a:buClr>
                <a:srgbClr val="00B050"/>
              </a:buClr>
            </a:pPr>
            <a:endParaRPr lang="en-US" sz="2200" b="1" dirty="0"/>
          </a:p>
          <a:p>
            <a:pPr marL="20637">
              <a:buClr>
                <a:srgbClr val="00B050"/>
              </a:buClr>
            </a:pPr>
            <a:endParaRPr lang="en-US" sz="2200" b="1" dirty="0" smtClean="0"/>
          </a:p>
          <a:p>
            <a:pPr marL="20637">
              <a:buClr>
                <a:srgbClr val="00B050"/>
              </a:buClr>
            </a:pPr>
            <a:endParaRPr lang="en-US" sz="2200" b="1" dirty="0"/>
          </a:p>
          <a:p>
            <a:pPr marL="20637">
              <a:buClr>
                <a:srgbClr val="00B050"/>
              </a:buClr>
            </a:pPr>
            <a:endParaRPr lang="en-US" sz="2200" b="1" dirty="0" smtClean="0"/>
          </a:p>
          <a:p>
            <a:pPr marL="20637">
              <a:buClr>
                <a:srgbClr val="00B050"/>
              </a:buClr>
            </a:pPr>
            <a:endParaRPr lang="en-US" sz="2200" b="1" dirty="0"/>
          </a:p>
          <a:p>
            <a:pPr marL="20637">
              <a:buClr>
                <a:srgbClr val="00B050"/>
              </a:buClr>
            </a:pPr>
            <a:endParaRPr lang="en-US" sz="2200" b="1" dirty="0" smtClean="0"/>
          </a:p>
          <a:p>
            <a:pPr marL="20637">
              <a:buClr>
                <a:srgbClr val="00B050"/>
              </a:buClr>
            </a:pPr>
            <a:endParaRPr lang="en-US" sz="2200" b="1" dirty="0"/>
          </a:p>
          <a:p>
            <a:pPr marL="20637">
              <a:buClr>
                <a:srgbClr val="00B050"/>
              </a:buClr>
            </a:pPr>
            <a:endParaRPr lang="en-US" sz="2200" dirty="0" smtClean="0"/>
          </a:p>
          <a:p>
            <a:pPr marL="20637">
              <a:buClr>
                <a:srgbClr val="00B050"/>
              </a:buClr>
            </a:pPr>
            <a:r>
              <a:rPr lang="en-US" sz="2200" dirty="0" smtClean="0"/>
              <a:t>Jakarta</a:t>
            </a:r>
            <a:r>
              <a:rPr lang="en-US" sz="2200" dirty="0"/>
              <a:t>, Indonesia's capital city, is renowned for having one of the world's worst </a:t>
            </a:r>
            <a:r>
              <a:rPr lang="en-US" sz="2200" dirty="0" smtClean="0"/>
              <a:t>traffic problems</a:t>
            </a:r>
            <a:r>
              <a:rPr lang="en-US" sz="2200" dirty="0"/>
              <a:t>. The government tried to build a mass rail transit system in the city in 2004 </a:t>
            </a:r>
            <a:r>
              <a:rPr lang="en-US" sz="2200" dirty="0" smtClean="0"/>
              <a:t>to deal with the congestion problems, but the lack of funds put the project on hold</a:t>
            </a:r>
            <a:r>
              <a:rPr lang="en-US" sz="2200" dirty="0"/>
              <a:t>. </a:t>
            </a:r>
            <a:r>
              <a:rPr lang="en-US" sz="2200" dirty="0" smtClean="0"/>
              <a:t>The problems </a:t>
            </a:r>
            <a:r>
              <a:rPr lang="en-US" sz="2200" dirty="0"/>
              <a:t>of congestion and poor air quality do not seem to be slowing down as </a:t>
            </a:r>
            <a:r>
              <a:rPr lang="en-US" sz="2200" dirty="0" smtClean="0"/>
              <a:t>Indonesia saw a 27% increase in the demand for new cars between 2012 and 2013</a:t>
            </a:r>
            <a:r>
              <a:rPr lang="en-US" sz="2200" dirty="0"/>
              <a:t>.</a:t>
            </a:r>
          </a:p>
        </p:txBody>
      </p:sp>
      <p:sp>
        <p:nvSpPr>
          <p:cNvPr id="8" name="Title 2"/>
          <p:cNvSpPr>
            <a:spLocks noGrp="1"/>
          </p:cNvSpPr>
          <p:nvPr>
            <p:ph type="title"/>
          </p:nvPr>
        </p:nvSpPr>
        <p:spPr>
          <a:xfrm>
            <a:off x="70266" y="72008"/>
            <a:ext cx="7814102" cy="548680"/>
          </a:xfrm>
        </p:spPr>
        <p:txBody>
          <a:bodyPr>
            <a:noAutofit/>
          </a:bodyPr>
          <a:lstStyle/>
          <a:p>
            <a:r>
              <a:rPr lang="en-US" sz="3300" dirty="0" smtClean="0"/>
              <a:t>5.1 – Conflicts Between Government Aims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170</a:t>
            </a:r>
            <a:endParaRPr lang="en-GB" sz="1050" b="1" dirty="0">
              <a:latin typeface="Arial" panose="020B0604020202020204" pitchFamily="34" charset="0"/>
              <a:cs typeface="Arial" panose="020B0604020202020204" pitchFamily="34" charset="0"/>
            </a:endParaRPr>
          </a:p>
        </p:txBody>
      </p:sp>
      <p:pic>
        <p:nvPicPr>
          <p:cNvPr id="20482" name="Picture 2" descr="Image result for jakarta traff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607" y="1484784"/>
            <a:ext cx="3840361" cy="2553996"/>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jakarta traffic">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6095" y="1484784"/>
            <a:ext cx="3840361" cy="2560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49963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Exam Assessment</a:t>
            </a:r>
            <a:endParaRPr lang="en-GB" sz="4000" dirty="0"/>
          </a:p>
        </p:txBody>
      </p:sp>
      <p:sp>
        <p:nvSpPr>
          <p:cNvPr id="3" name="Rectangle 2"/>
          <p:cNvSpPr/>
          <p:nvPr/>
        </p:nvSpPr>
        <p:spPr>
          <a:xfrm>
            <a:off x="251520" y="1052736"/>
            <a:ext cx="8568952" cy="5693866"/>
          </a:xfrm>
          <a:prstGeom prst="rect">
            <a:avLst/>
          </a:prstGeom>
        </p:spPr>
        <p:txBody>
          <a:bodyPr wrap="square">
            <a:spAutoFit/>
          </a:bodyPr>
          <a:lstStyle/>
          <a:p>
            <a:pPr>
              <a:buClr>
                <a:srgbClr val="00B050"/>
              </a:buClr>
            </a:pPr>
            <a:r>
              <a:rPr lang="en-US" sz="2600" dirty="0"/>
              <a:t>The assessment has two </a:t>
            </a:r>
            <a:r>
              <a:rPr lang="en-US" sz="2600" dirty="0" smtClean="0"/>
              <a:t>components:</a:t>
            </a:r>
          </a:p>
          <a:p>
            <a:pPr marL="457200" indent="-457200">
              <a:buClr>
                <a:srgbClr val="00B050"/>
              </a:buClr>
              <a:buFont typeface="Wingdings 3" panose="05040102010807070707" pitchFamily="18" charset="2"/>
              <a:buChar char=""/>
            </a:pPr>
            <a:r>
              <a:rPr lang="en-US" sz="2600" dirty="0" smtClean="0"/>
              <a:t>Paper </a:t>
            </a:r>
            <a:r>
              <a:rPr lang="en-US" sz="2600" dirty="0"/>
              <a:t>1: Multiple choice and Paper 2: Structured questions. </a:t>
            </a:r>
            <a:r>
              <a:rPr lang="en-US" sz="2600" dirty="0" smtClean="0"/>
              <a:t>Candidates </a:t>
            </a:r>
            <a:r>
              <a:rPr lang="en-US" sz="2600" dirty="0"/>
              <a:t>must take both </a:t>
            </a:r>
            <a:r>
              <a:rPr lang="en-US" sz="2600" dirty="0" smtClean="0"/>
              <a:t>papers.</a:t>
            </a:r>
          </a:p>
          <a:p>
            <a:pPr marL="457200" indent="-457200">
              <a:buClr>
                <a:srgbClr val="00B050"/>
              </a:buClr>
              <a:buFont typeface="Wingdings 3" panose="05040102010807070707" pitchFamily="18" charset="2"/>
              <a:buChar char=""/>
            </a:pPr>
            <a:r>
              <a:rPr lang="en-US" sz="2600" dirty="0" smtClean="0"/>
              <a:t>Candidates </a:t>
            </a:r>
            <a:r>
              <a:rPr lang="en-US" sz="2600" dirty="0"/>
              <a:t>receive grades from A* to G.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1</a:t>
            </a:r>
            <a:r>
              <a:rPr lang="en-US" sz="2600" dirty="0"/>
              <a:t> </a:t>
            </a:r>
            <a:r>
              <a:rPr lang="en-US" sz="2600" dirty="0" smtClean="0"/>
              <a:t>- Multiple </a:t>
            </a:r>
            <a:r>
              <a:rPr lang="en-US" sz="2600" dirty="0"/>
              <a:t>choice 45 minutes </a:t>
            </a:r>
            <a:r>
              <a:rPr lang="en-US" sz="2600" dirty="0" smtClean="0"/>
              <a:t/>
            </a:r>
            <a:br>
              <a:rPr lang="en-US" sz="2600" dirty="0" smtClean="0"/>
            </a:br>
            <a:r>
              <a:rPr lang="en-US" sz="2600" dirty="0" smtClean="0"/>
              <a:t>Candidates </a:t>
            </a:r>
            <a:r>
              <a:rPr lang="en-US" sz="2600" dirty="0"/>
              <a:t>answer 30 multiple choice questions. Weighted at 30% of total available marks.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2</a:t>
            </a:r>
            <a:r>
              <a:rPr lang="en-US" sz="2600" dirty="0"/>
              <a:t> </a:t>
            </a:r>
            <a:r>
              <a:rPr lang="en-US" sz="2600" dirty="0" smtClean="0"/>
              <a:t>- Structured </a:t>
            </a:r>
            <a:r>
              <a:rPr lang="en-US" sz="2600" dirty="0"/>
              <a:t>questions 2 hours 15 </a:t>
            </a:r>
            <a:r>
              <a:rPr lang="en-US" sz="2600" dirty="0" smtClean="0"/>
              <a:t>minutes</a:t>
            </a:r>
            <a:br>
              <a:rPr lang="en-US" sz="2600" dirty="0" smtClean="0"/>
            </a:br>
            <a:r>
              <a:rPr lang="en-US" sz="2600" dirty="0" smtClean="0"/>
              <a:t>Candidates </a:t>
            </a:r>
            <a:r>
              <a:rPr lang="en-US" sz="2600" dirty="0"/>
              <a:t>answer </a:t>
            </a:r>
            <a:r>
              <a:rPr lang="en-US" sz="2600" b="1" dirty="0">
                <a:solidFill>
                  <a:srgbClr val="FF0000"/>
                </a:solidFill>
              </a:rPr>
              <a:t>one</a:t>
            </a:r>
            <a:r>
              <a:rPr lang="en-US" sz="2600" dirty="0"/>
              <a:t> compulsory question, which requires them to interpret and analyse previously unseen data relevant to a real economic situation, and </a:t>
            </a:r>
            <a:r>
              <a:rPr lang="en-US" sz="2600" b="1" dirty="0">
                <a:solidFill>
                  <a:srgbClr val="FF0000"/>
                </a:solidFill>
              </a:rPr>
              <a:t>three</a:t>
            </a:r>
            <a:r>
              <a:rPr lang="en-US" sz="2600" dirty="0">
                <a:solidFill>
                  <a:srgbClr val="FF0000"/>
                </a:solidFill>
              </a:rPr>
              <a:t> </a:t>
            </a:r>
            <a:r>
              <a:rPr lang="en-US" sz="2600" dirty="0"/>
              <a:t>optional questions from a choice of six. Weighted at 70% of total available marks.</a:t>
            </a:r>
            <a:endParaRPr lang="en-GB" sz="2600" dirty="0"/>
          </a:p>
        </p:txBody>
      </p:sp>
    </p:spTree>
    <p:extLst>
      <p:ext uri="{BB962C8B-B14F-4D97-AF65-F5344CB8AC3E}">
        <p14:creationId xmlns:p14="http://schemas.microsoft.com/office/powerpoint/2010/main" val="133374701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9392" y="2132856"/>
            <a:ext cx="8541079" cy="4478149"/>
          </a:xfrm>
          <a:prstGeom prst="rect">
            <a:avLst/>
          </a:prstGeom>
          <a:solidFill>
            <a:schemeClr val="accent5">
              <a:lumMod val="40000"/>
              <a:lumOff val="60000"/>
            </a:schemeClr>
          </a:solidFill>
          <a:ln w="57150">
            <a:solidFill>
              <a:srgbClr val="002060"/>
            </a:solidFill>
          </a:ln>
        </p:spPr>
        <p:txBody>
          <a:bodyPr wrap="square">
            <a:spAutoFit/>
          </a:bodyPr>
          <a:lstStyle/>
          <a:p>
            <a:pPr marL="20637">
              <a:buClr>
                <a:srgbClr val="00B050"/>
              </a:buClr>
            </a:pPr>
            <a:r>
              <a:rPr lang="en-US" sz="1900" b="1" dirty="0"/>
              <a:t>Case Study: The world 's richest people</a:t>
            </a:r>
          </a:p>
          <a:p>
            <a:pPr marL="20637">
              <a:buClr>
                <a:srgbClr val="00B050"/>
              </a:buClr>
            </a:pPr>
            <a:r>
              <a:rPr lang="en-US" sz="1900" dirty="0"/>
              <a:t>The Forbes Rich list is an annual list of the world's wealthiest billionaires. The top </a:t>
            </a:r>
            <a:r>
              <a:rPr lang="en-US" sz="1900" dirty="0" smtClean="0"/>
              <a:t>nine wealthiest </a:t>
            </a:r>
            <a:r>
              <a:rPr lang="en-US" sz="1900" dirty="0"/>
              <a:t>people on the planet in </a:t>
            </a:r>
            <a:r>
              <a:rPr lang="en-US" sz="1900" dirty="0" smtClean="0"/>
              <a:t>2016 </a:t>
            </a:r>
            <a:r>
              <a:rPr lang="en-US" sz="1900" dirty="0"/>
              <a:t>had a combined wealth of $</a:t>
            </a:r>
            <a:r>
              <a:rPr lang="en-US" sz="1900" dirty="0" smtClean="0"/>
              <a:t>401.5bn </a:t>
            </a:r>
            <a:r>
              <a:rPr lang="en-US" sz="1900" dirty="0"/>
              <a:t>- that is more than the combined GDP of the United Arab Emirates, Sri Lanka and Mauritius, and only slightly less than the combined GDP of Nigeria and Pakistan!</a:t>
            </a:r>
          </a:p>
          <a:p>
            <a:pPr marL="20637">
              <a:buClr>
                <a:srgbClr val="00B050"/>
              </a:buClr>
            </a:pPr>
            <a:r>
              <a:rPr lang="en-US" sz="1900" dirty="0" smtClean="0"/>
              <a:t>Bill Gates of Microsoft, is </a:t>
            </a:r>
            <a:r>
              <a:rPr lang="en-US" sz="1900" dirty="0"/>
              <a:t>the </a:t>
            </a:r>
            <a:r>
              <a:rPr lang="en-US" sz="1900" dirty="0" smtClean="0"/>
              <a:t/>
            </a:r>
            <a:br>
              <a:rPr lang="en-US" sz="1900" dirty="0" smtClean="0"/>
            </a:br>
            <a:r>
              <a:rPr lang="en-US" sz="1900" dirty="0" smtClean="0"/>
              <a:t>richest </a:t>
            </a:r>
            <a:r>
              <a:rPr lang="en-US" sz="1900" dirty="0"/>
              <a:t>man </a:t>
            </a:r>
            <a:r>
              <a:rPr lang="en-US" sz="1900" dirty="0" smtClean="0"/>
              <a:t>in </a:t>
            </a:r>
            <a:r>
              <a:rPr lang="en-US" sz="1900" dirty="0"/>
              <a:t>the world with </a:t>
            </a:r>
            <a:r>
              <a:rPr lang="en-US" sz="1900" dirty="0" smtClean="0"/>
              <a:t/>
            </a:r>
            <a:br>
              <a:rPr lang="en-US" sz="1900" dirty="0" smtClean="0"/>
            </a:br>
            <a:r>
              <a:rPr lang="en-US" sz="1900" dirty="0" smtClean="0"/>
              <a:t>a </a:t>
            </a:r>
            <a:r>
              <a:rPr lang="en-US" sz="1900" dirty="0"/>
              <a:t>total wealth </a:t>
            </a:r>
            <a:r>
              <a:rPr lang="en-US" sz="1900" dirty="0" smtClean="0"/>
              <a:t/>
            </a:r>
            <a:br>
              <a:rPr lang="en-US" sz="1900" dirty="0" smtClean="0"/>
            </a:br>
            <a:r>
              <a:rPr lang="en-US" sz="1900" dirty="0" smtClean="0"/>
              <a:t>of </a:t>
            </a:r>
            <a:r>
              <a:rPr lang="en-US" sz="1900" dirty="0"/>
              <a:t>$</a:t>
            </a:r>
            <a:r>
              <a:rPr lang="en-US" sz="1900" dirty="0" smtClean="0"/>
              <a:t>75bn </a:t>
            </a:r>
            <a:r>
              <a:rPr lang="en-US" sz="1900" dirty="0"/>
              <a:t>- or the equivalent </a:t>
            </a:r>
            <a:r>
              <a:rPr lang="en-US" sz="1900" dirty="0" smtClean="0"/>
              <a:t/>
            </a:r>
            <a:br>
              <a:rPr lang="en-US" sz="1900" dirty="0" smtClean="0"/>
            </a:br>
            <a:r>
              <a:rPr lang="en-US" sz="1900" dirty="0" smtClean="0"/>
              <a:t>of </a:t>
            </a:r>
            <a:r>
              <a:rPr lang="en-US" sz="1900" dirty="0"/>
              <a:t>the average annual salary </a:t>
            </a:r>
            <a:r>
              <a:rPr lang="en-US" sz="1900" dirty="0" smtClean="0"/>
              <a:t/>
            </a:r>
            <a:br>
              <a:rPr lang="en-US" sz="1900" dirty="0" smtClean="0"/>
            </a:br>
            <a:r>
              <a:rPr lang="en-US" sz="1900" dirty="0" smtClean="0"/>
              <a:t>of </a:t>
            </a:r>
            <a:r>
              <a:rPr lang="en-US" sz="1900" dirty="0"/>
              <a:t>over 6.94m people in the </a:t>
            </a:r>
            <a:r>
              <a:rPr lang="en-US" sz="1900" dirty="0" smtClean="0"/>
              <a:t/>
            </a:r>
            <a:br>
              <a:rPr lang="en-US" sz="1900" dirty="0" smtClean="0"/>
            </a:br>
            <a:r>
              <a:rPr lang="en-US" sz="1900" dirty="0" smtClean="0"/>
              <a:t>country</a:t>
            </a:r>
            <a:r>
              <a:rPr lang="en-US" sz="1900" dirty="0"/>
              <a:t>!</a:t>
            </a:r>
          </a:p>
          <a:p>
            <a:pPr marL="20637">
              <a:buClr>
                <a:srgbClr val="00B050"/>
              </a:buClr>
            </a:pPr>
            <a:r>
              <a:rPr lang="en-US" sz="1900" b="1" dirty="0" smtClean="0"/>
              <a:t>Table </a:t>
            </a:r>
            <a:r>
              <a:rPr lang="en-US" sz="1900" b="1" dirty="0"/>
              <a:t>15.1</a:t>
            </a:r>
            <a:r>
              <a:rPr lang="en-US" sz="1900" dirty="0"/>
              <a:t> </a:t>
            </a:r>
            <a:r>
              <a:rPr lang="en-US" sz="1900" dirty="0" smtClean="0"/>
              <a:t>- The </a:t>
            </a:r>
            <a:r>
              <a:rPr lang="en-US" sz="1900" dirty="0"/>
              <a:t>ten wealthiest </a:t>
            </a:r>
            <a:r>
              <a:rPr lang="en-US" sz="1900" dirty="0" smtClean="0"/>
              <a:t/>
            </a:r>
            <a:br>
              <a:rPr lang="en-US" sz="1900" dirty="0" smtClean="0"/>
            </a:br>
            <a:r>
              <a:rPr lang="en-US" sz="1900" dirty="0" smtClean="0"/>
              <a:t>people </a:t>
            </a:r>
            <a:r>
              <a:rPr lang="en-US" sz="1900" dirty="0"/>
              <a:t>in the world, </a:t>
            </a:r>
            <a:r>
              <a:rPr lang="en-US" sz="1900" dirty="0" smtClean="0"/>
              <a:t>2016</a:t>
            </a:r>
            <a:endParaRPr lang="en-US" sz="1900" dirty="0"/>
          </a:p>
        </p:txBody>
      </p:sp>
      <p:sp>
        <p:nvSpPr>
          <p:cNvPr id="7" name="Rectangle 6"/>
          <p:cNvSpPr/>
          <p:nvPr/>
        </p:nvSpPr>
        <p:spPr>
          <a:xfrm>
            <a:off x="251520" y="1052736"/>
            <a:ext cx="8568952" cy="1015663"/>
          </a:xfrm>
          <a:prstGeom prst="rect">
            <a:avLst/>
          </a:prstGeom>
        </p:spPr>
        <p:txBody>
          <a:bodyPr wrap="square">
            <a:spAutoFit/>
          </a:bodyPr>
          <a:lstStyle/>
          <a:p>
            <a:pPr marL="363537" indent="-342900">
              <a:buClr>
                <a:srgbClr val="00B050"/>
              </a:buClr>
              <a:buFont typeface="Arial" panose="020B0604020202020204" pitchFamily="34" charset="0"/>
              <a:buChar char="•"/>
            </a:pPr>
            <a:r>
              <a:rPr lang="en-US" sz="2000" b="1" dirty="0"/>
              <a:t>Economic growth versus the redistribution of income and wealth</a:t>
            </a:r>
            <a:r>
              <a:rPr lang="en-US" sz="2000" dirty="0"/>
              <a:t> - As an economy grows, there tends to be a widening income and wealth gap between the rich and the poor</a:t>
            </a:r>
            <a:r>
              <a:rPr lang="en-US" sz="2000" dirty="0" smtClean="0"/>
              <a:t>.</a:t>
            </a:r>
            <a:endParaRPr lang="en-US" sz="2000" dirty="0"/>
          </a:p>
        </p:txBody>
      </p:sp>
      <p:sp>
        <p:nvSpPr>
          <p:cNvPr id="8" name="Title 2"/>
          <p:cNvSpPr>
            <a:spLocks noGrp="1"/>
          </p:cNvSpPr>
          <p:nvPr>
            <p:ph type="title"/>
          </p:nvPr>
        </p:nvSpPr>
        <p:spPr>
          <a:xfrm>
            <a:off x="70266" y="72008"/>
            <a:ext cx="7814102" cy="548680"/>
          </a:xfrm>
        </p:spPr>
        <p:txBody>
          <a:bodyPr>
            <a:noAutofit/>
          </a:bodyPr>
          <a:lstStyle/>
          <a:p>
            <a:r>
              <a:rPr lang="en-US" sz="3300" dirty="0" smtClean="0"/>
              <a:t>5.1 – Conflicts Between Government Aims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170</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14095" t="17719" r="34436" b="41923"/>
          <a:stretch/>
        </p:blipFill>
        <p:spPr>
          <a:xfrm>
            <a:off x="3779912" y="3717033"/>
            <a:ext cx="4914160" cy="2736304"/>
          </a:xfrm>
          <a:prstGeom prst="rect">
            <a:avLst/>
          </a:prstGeom>
        </p:spPr>
      </p:pic>
    </p:spTree>
    <p:extLst>
      <p:ext uri="{BB962C8B-B14F-4D97-AF65-F5344CB8AC3E}">
        <p14:creationId xmlns:p14="http://schemas.microsoft.com/office/powerpoint/2010/main" val="7302853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9392" y="1052736"/>
            <a:ext cx="8541079" cy="2431435"/>
          </a:xfrm>
          <a:prstGeom prst="rect">
            <a:avLst/>
          </a:prstGeom>
          <a:solidFill>
            <a:schemeClr val="accent5">
              <a:lumMod val="40000"/>
              <a:lumOff val="60000"/>
            </a:schemeClr>
          </a:solidFill>
          <a:ln w="57150">
            <a:solidFill>
              <a:srgbClr val="002060"/>
            </a:solidFill>
          </a:ln>
        </p:spPr>
        <p:txBody>
          <a:bodyPr wrap="square">
            <a:spAutoFit/>
          </a:bodyPr>
          <a:lstStyle/>
          <a:p>
            <a:pPr marL="20637">
              <a:buClr>
                <a:srgbClr val="00B050"/>
              </a:buClr>
            </a:pPr>
            <a:r>
              <a:rPr lang="en-US" sz="1900" b="1" dirty="0"/>
              <a:t>Study tips</a:t>
            </a:r>
          </a:p>
          <a:p>
            <a:pPr marL="20637">
              <a:buClr>
                <a:srgbClr val="00B050"/>
              </a:buClr>
            </a:pPr>
            <a:r>
              <a:rPr lang="en-US" sz="1900" dirty="0"/>
              <a:t>It is possible </a:t>
            </a:r>
            <a:r>
              <a:rPr lang="en-US" sz="1900" dirty="0" smtClean="0"/>
              <a:t>for a government to </a:t>
            </a:r>
            <a:r>
              <a:rPr lang="en-US" sz="1900" dirty="0"/>
              <a:t>achieve </a:t>
            </a:r>
            <a:r>
              <a:rPr lang="en-US" sz="1900" dirty="0" smtClean="0"/>
              <a:t>its macroeconomic objectives without conflicts occurring .E.g. it is </a:t>
            </a:r>
            <a:r>
              <a:rPr lang="en-US" sz="1900" dirty="0"/>
              <a:t>possible </a:t>
            </a:r>
            <a:r>
              <a:rPr lang="en-US" sz="1900" dirty="0" smtClean="0"/>
              <a:t>to achieve low inflation </a:t>
            </a:r>
            <a:r>
              <a:rPr lang="en-US" sz="1900" dirty="0"/>
              <a:t>along</a:t>
            </a:r>
          </a:p>
          <a:p>
            <a:pPr marL="20637">
              <a:buClr>
                <a:srgbClr val="00B050"/>
              </a:buClr>
            </a:pPr>
            <a:r>
              <a:rPr lang="en-US" sz="1900" dirty="0"/>
              <a:t>with </a:t>
            </a:r>
            <a:r>
              <a:rPr lang="en-US" sz="1900" dirty="0" smtClean="0"/>
              <a:t>economic growth through the use of supply side policies (see Chapter 16</a:t>
            </a:r>
            <a:r>
              <a:rPr lang="en-US" sz="1900" dirty="0"/>
              <a:t>).</a:t>
            </a:r>
          </a:p>
          <a:p>
            <a:pPr marL="20637">
              <a:buClr>
                <a:srgbClr val="00B050"/>
              </a:buClr>
            </a:pPr>
            <a:r>
              <a:rPr lang="en-US" sz="1900" dirty="0" smtClean="0"/>
              <a:t>Similarly, if economic growth is export-led (as in </a:t>
            </a:r>
            <a:r>
              <a:rPr lang="en-US" sz="1900" dirty="0"/>
              <a:t>the case </a:t>
            </a:r>
            <a:r>
              <a:rPr lang="en-US" sz="1900" dirty="0" smtClean="0"/>
              <a:t>of China's </a:t>
            </a:r>
            <a:r>
              <a:rPr lang="en-US" sz="1900" dirty="0"/>
              <a:t>growth</a:t>
            </a:r>
          </a:p>
          <a:p>
            <a:pPr marL="20637">
              <a:buClr>
                <a:srgbClr val="00B050"/>
              </a:buClr>
            </a:pPr>
            <a:r>
              <a:rPr lang="en-US" sz="1900" dirty="0"/>
              <a:t>over the </a:t>
            </a:r>
            <a:r>
              <a:rPr lang="en-US" sz="1900" dirty="0" smtClean="0"/>
              <a:t>past three </a:t>
            </a:r>
            <a:r>
              <a:rPr lang="en-US" sz="1900" dirty="0"/>
              <a:t>decades</a:t>
            </a:r>
            <a:r>
              <a:rPr lang="en-US" sz="1900" dirty="0" smtClean="0"/>
              <a:t>), it will not lead to a </a:t>
            </a:r>
            <a:r>
              <a:rPr lang="en-US" sz="1900" dirty="0"/>
              <a:t>deficit on </a:t>
            </a:r>
            <a:r>
              <a:rPr lang="en-US" sz="1900" dirty="0" smtClean="0"/>
              <a:t>the current </a:t>
            </a:r>
            <a:r>
              <a:rPr lang="en-US" sz="1900" dirty="0"/>
              <a:t>account</a:t>
            </a:r>
          </a:p>
          <a:p>
            <a:pPr marL="20637">
              <a:buClr>
                <a:srgbClr val="00B050"/>
              </a:buClr>
            </a:pPr>
            <a:r>
              <a:rPr lang="en-US" sz="1900" dirty="0"/>
              <a:t>of the balance </a:t>
            </a:r>
            <a:r>
              <a:rPr lang="en-US" sz="1900" dirty="0" smtClean="0"/>
              <a:t>of payments</a:t>
            </a:r>
            <a:r>
              <a:rPr lang="en-US" sz="1900" dirty="0"/>
              <a:t>.</a:t>
            </a:r>
          </a:p>
        </p:txBody>
      </p:sp>
      <p:sp>
        <p:nvSpPr>
          <p:cNvPr id="7" name="Rectangle 6"/>
          <p:cNvSpPr/>
          <p:nvPr/>
        </p:nvSpPr>
        <p:spPr>
          <a:xfrm>
            <a:off x="251520" y="3635322"/>
            <a:ext cx="8568952" cy="2890022"/>
          </a:xfrm>
          <a:prstGeom prst="rect">
            <a:avLst/>
          </a:prstGeom>
        </p:spPr>
        <p:txBody>
          <a:bodyPr wrap="square">
            <a:spAutoFit/>
          </a:bodyPr>
          <a:lstStyle/>
          <a:p>
            <a:pPr marL="20637">
              <a:buClr>
                <a:srgbClr val="00B050"/>
              </a:buClr>
            </a:pPr>
            <a:r>
              <a:rPr lang="en-US" sz="2020" b="1" dirty="0" smtClean="0">
                <a:solidFill>
                  <a:srgbClr val="FF0000"/>
                </a:solidFill>
              </a:rPr>
              <a:t>Chapter review questions</a:t>
            </a:r>
            <a:endParaRPr lang="en-US" sz="2020" b="1" dirty="0">
              <a:solidFill>
                <a:srgbClr val="FF0000"/>
              </a:solidFill>
            </a:endParaRPr>
          </a:p>
          <a:p>
            <a:pPr marL="360363" indent="-341313">
              <a:buClr>
                <a:srgbClr val="00B050"/>
              </a:buClr>
              <a:buFont typeface="+mj-lt"/>
              <a:buAutoNum type="arabicPeriod"/>
            </a:pPr>
            <a:r>
              <a:rPr lang="en-US" sz="2020" dirty="0" smtClean="0">
                <a:solidFill>
                  <a:srgbClr val="FF0000"/>
                </a:solidFill>
              </a:rPr>
              <a:t>What </a:t>
            </a:r>
            <a:r>
              <a:rPr lang="en-US" sz="2020" dirty="0">
                <a:solidFill>
                  <a:srgbClr val="FF0000"/>
                </a:solidFill>
              </a:rPr>
              <a:t>does it mean by the government being a producer and an employer?</a:t>
            </a:r>
          </a:p>
          <a:p>
            <a:pPr marL="360363" indent="-341313">
              <a:buClr>
                <a:srgbClr val="00B050"/>
              </a:buClr>
              <a:buFont typeface="+mj-lt"/>
              <a:buAutoNum type="arabicPeriod"/>
            </a:pPr>
            <a:r>
              <a:rPr lang="en-US" sz="2020" dirty="0">
                <a:solidFill>
                  <a:srgbClr val="FF0000"/>
                </a:solidFill>
              </a:rPr>
              <a:t>How do </a:t>
            </a:r>
            <a:r>
              <a:rPr lang="en-US" sz="2020" dirty="0" smtClean="0">
                <a:solidFill>
                  <a:srgbClr val="FF0000"/>
                </a:solidFill>
              </a:rPr>
              <a:t>regulations</a:t>
            </a:r>
            <a:r>
              <a:rPr lang="en-US" sz="2020" dirty="0">
                <a:solidFill>
                  <a:srgbClr val="FF0000"/>
                </a:solidFill>
              </a:rPr>
              <a:t>, subsidies and taxation affect private-sector firms?</a:t>
            </a:r>
          </a:p>
          <a:p>
            <a:pPr marL="360363" indent="-341313">
              <a:buClr>
                <a:srgbClr val="00B050"/>
              </a:buClr>
              <a:buFont typeface="+mj-lt"/>
              <a:buAutoNum type="arabicPeriod"/>
            </a:pPr>
            <a:r>
              <a:rPr lang="en-US" sz="2020" dirty="0">
                <a:solidFill>
                  <a:srgbClr val="FF0000"/>
                </a:solidFill>
              </a:rPr>
              <a:t>What are the five major macroeconomic aims?</a:t>
            </a:r>
          </a:p>
          <a:p>
            <a:pPr marL="360363" indent="-341313">
              <a:buClr>
                <a:srgbClr val="00B050"/>
              </a:buClr>
              <a:buFont typeface="+mj-lt"/>
              <a:buAutoNum type="arabicPeriod"/>
            </a:pPr>
            <a:r>
              <a:rPr lang="en-US" sz="2020" dirty="0" smtClean="0">
                <a:solidFill>
                  <a:srgbClr val="FF0000"/>
                </a:solidFill>
              </a:rPr>
              <a:t>Explain </a:t>
            </a:r>
            <a:r>
              <a:rPr lang="en-US" sz="2020" dirty="0">
                <a:solidFill>
                  <a:srgbClr val="FF0000"/>
                </a:solidFill>
              </a:rPr>
              <a:t>how there might be possible </a:t>
            </a:r>
            <a:r>
              <a:rPr lang="en-US" sz="2020" dirty="0" smtClean="0">
                <a:solidFill>
                  <a:srgbClr val="FF0000"/>
                </a:solidFill>
              </a:rPr>
              <a:t>conflicts </a:t>
            </a:r>
            <a:r>
              <a:rPr lang="en-US" sz="2020" dirty="0">
                <a:solidFill>
                  <a:srgbClr val="FF0000"/>
                </a:solidFill>
              </a:rPr>
              <a:t>between the </a:t>
            </a:r>
            <a:r>
              <a:rPr lang="en-US" sz="2020" dirty="0" smtClean="0">
                <a:solidFill>
                  <a:srgbClr val="FF0000"/>
                </a:solidFill>
              </a:rPr>
              <a:t>macroeconomic aims</a:t>
            </a:r>
            <a:r>
              <a:rPr lang="en-US" sz="2020" dirty="0">
                <a:solidFill>
                  <a:srgbClr val="FF0000"/>
                </a:solidFill>
              </a:rPr>
              <a:t>.</a:t>
            </a:r>
          </a:p>
          <a:p>
            <a:pPr marL="360363" indent="-341313">
              <a:buClr>
                <a:srgbClr val="00B050"/>
              </a:buClr>
              <a:buFont typeface="+mj-lt"/>
              <a:buAutoNum type="arabicPeriod"/>
            </a:pPr>
            <a:r>
              <a:rPr lang="en-US" sz="2020" dirty="0" smtClean="0">
                <a:solidFill>
                  <a:srgbClr val="FF0000"/>
                </a:solidFill>
              </a:rPr>
              <a:t>Why </a:t>
            </a:r>
            <a:r>
              <a:rPr lang="en-US" sz="2020" dirty="0">
                <a:solidFill>
                  <a:srgbClr val="FF0000"/>
                </a:solidFill>
              </a:rPr>
              <a:t>might it be possible for a government to achieve its </a:t>
            </a:r>
            <a:r>
              <a:rPr lang="en-US" sz="2020" dirty="0" smtClean="0">
                <a:solidFill>
                  <a:srgbClr val="FF0000"/>
                </a:solidFill>
              </a:rPr>
              <a:t>macroeconomic objectives </a:t>
            </a:r>
            <a:r>
              <a:rPr lang="en-US" sz="2020" dirty="0">
                <a:solidFill>
                  <a:srgbClr val="FF0000"/>
                </a:solidFill>
              </a:rPr>
              <a:t>without conflicts occurring</a:t>
            </a:r>
            <a:r>
              <a:rPr lang="en-US" sz="2020" dirty="0" smtClean="0">
                <a:solidFill>
                  <a:srgbClr val="FF0000"/>
                </a:solidFill>
              </a:rPr>
              <a:t>?</a:t>
            </a:r>
            <a:endParaRPr lang="en-US" sz="2020" dirty="0">
              <a:solidFill>
                <a:srgbClr val="FF0000"/>
              </a:solidFill>
            </a:endParaRPr>
          </a:p>
        </p:txBody>
      </p:sp>
      <p:sp>
        <p:nvSpPr>
          <p:cNvPr id="8" name="Title 2"/>
          <p:cNvSpPr>
            <a:spLocks noGrp="1"/>
          </p:cNvSpPr>
          <p:nvPr>
            <p:ph type="title"/>
          </p:nvPr>
        </p:nvSpPr>
        <p:spPr>
          <a:xfrm>
            <a:off x="70266" y="72008"/>
            <a:ext cx="7814102" cy="548680"/>
          </a:xfrm>
        </p:spPr>
        <p:txBody>
          <a:bodyPr>
            <a:noAutofit/>
          </a:bodyPr>
          <a:lstStyle/>
          <a:p>
            <a:r>
              <a:rPr lang="en-US" sz="3300" dirty="0" smtClean="0"/>
              <a:t>5.1 – Conflicts Between Government Aims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171</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977132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2211855"/>
            <a:ext cx="5688632" cy="4313489"/>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110" b="1" dirty="0" smtClean="0">
                <a:solidFill>
                  <a:srgbClr val="FF0000"/>
                </a:solidFill>
              </a:rPr>
              <a:t>Fiscal policy </a:t>
            </a:r>
            <a:r>
              <a:rPr lang="en-US" sz="2110" dirty="0"/>
              <a:t>is the use of taxation and government expenditure </a:t>
            </a:r>
            <a:r>
              <a:rPr lang="en-US" sz="2110" dirty="0" smtClean="0"/>
              <a:t>strategies to influence </a:t>
            </a:r>
            <a:r>
              <a:rPr lang="en-US" sz="2110" dirty="0"/>
              <a:t>the </a:t>
            </a:r>
            <a:r>
              <a:rPr lang="en-US" sz="2110" dirty="0" smtClean="0"/>
              <a:t>level </a:t>
            </a:r>
            <a:r>
              <a:rPr lang="en-US" sz="2110" dirty="0"/>
              <a:t>of economic activity and macroeconomic </a:t>
            </a:r>
            <a:r>
              <a:rPr lang="en-US" sz="2110" dirty="0" smtClean="0"/>
              <a:t>objectives </a:t>
            </a:r>
            <a:r>
              <a:rPr lang="en-US" sz="2110" dirty="0"/>
              <a:t>such </a:t>
            </a:r>
            <a:r>
              <a:rPr lang="en-US" sz="2110" dirty="0" smtClean="0"/>
              <a:t>as employment</a:t>
            </a:r>
            <a:r>
              <a:rPr lang="en-US" sz="2110" dirty="0"/>
              <a:t>, economic. growth and the control of inflation</a:t>
            </a:r>
            <a:r>
              <a:rPr lang="en-US" sz="2110" dirty="0" smtClean="0"/>
              <a:t>.</a:t>
            </a:r>
          </a:p>
          <a:p>
            <a:pPr marL="360363" indent="-360363">
              <a:buClr>
                <a:srgbClr val="00B050"/>
              </a:buClr>
              <a:buFont typeface="Wingdings 3" panose="05040102010807070707" pitchFamily="18" charset="2"/>
              <a:buChar char=""/>
            </a:pPr>
            <a:r>
              <a:rPr lang="en-US" sz="2110" dirty="0" smtClean="0"/>
              <a:t>For example, taxation (see </a:t>
            </a:r>
            <a:r>
              <a:rPr lang="en-US" sz="2110" dirty="0"/>
              <a:t>Chapter 17) can be used to redistribute income and wealth to benefit </a:t>
            </a:r>
            <a:r>
              <a:rPr lang="en-US" sz="2110" dirty="0" smtClean="0"/>
              <a:t>less wealthy </a:t>
            </a:r>
            <a:r>
              <a:rPr lang="en-US" sz="2110" dirty="0"/>
              <a:t>members of society. </a:t>
            </a:r>
            <a:r>
              <a:rPr lang="en-US" sz="2110" dirty="0" smtClean="0"/>
              <a:t>Government </a:t>
            </a:r>
            <a:r>
              <a:rPr lang="en-US" sz="2110" dirty="0"/>
              <a:t>spending can be used to improve </a:t>
            </a:r>
            <a:r>
              <a:rPr lang="en-US" sz="2110" dirty="0" smtClean="0"/>
              <a:t>standards of living</a:t>
            </a:r>
            <a:r>
              <a:rPr lang="en-US" sz="2110" dirty="0"/>
              <a:t>, such as building schools, hospitals and </a:t>
            </a:r>
            <a:r>
              <a:rPr lang="en-US" sz="2110" dirty="0" smtClean="0"/>
              <a:t>transportation </a:t>
            </a:r>
            <a:r>
              <a:rPr lang="en-US" sz="2110" dirty="0"/>
              <a:t>networks.</a:t>
            </a:r>
          </a:p>
        </p:txBody>
      </p:sp>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172</a:t>
            </a:r>
            <a:endParaRPr lang="en-GB" sz="1050" b="1" dirty="0">
              <a:latin typeface="Arial" panose="020B0604020202020204" pitchFamily="34" charset="0"/>
              <a:cs typeface="Arial" panose="020B0604020202020204" pitchFamily="34" charset="0"/>
            </a:endParaRPr>
          </a:p>
        </p:txBody>
      </p:sp>
      <p:pic>
        <p:nvPicPr>
          <p:cNvPr id="23554" name="Picture 2" descr="Image result for fiscal policy"/>
          <p:cNvPicPr>
            <a:picLocks noChangeAspect="1" noChangeArrowheads="1"/>
          </p:cNvPicPr>
          <p:nvPr/>
        </p:nvPicPr>
        <p:blipFill rotWithShape="1">
          <a:blip r:embed="rId3">
            <a:extLst>
              <a:ext uri="{28A0092B-C50C-407E-A947-70E740481C1C}">
                <a14:useLocalDpi xmlns:a14="http://schemas.microsoft.com/office/drawing/2010/main" val="0"/>
              </a:ext>
            </a:extLst>
          </a:blip>
          <a:srcRect l="1185" t="12626" r="5205" b="2148"/>
          <a:stretch/>
        </p:blipFill>
        <p:spPr bwMode="auto">
          <a:xfrm>
            <a:off x="6084168" y="2276872"/>
            <a:ext cx="2744304" cy="187585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1052736"/>
            <a:ext cx="8568952" cy="1061829"/>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100" dirty="0"/>
              <a:t>By the end of this chapter, you should be able to:</a:t>
            </a:r>
          </a:p>
          <a:p>
            <a:pPr marL="811213" indent="-360363">
              <a:buClr>
                <a:srgbClr val="00B050"/>
              </a:buClr>
              <a:buFont typeface="Arial" panose="020B0604020202020204" pitchFamily="34" charset="0"/>
              <a:buChar char="•"/>
            </a:pPr>
            <a:r>
              <a:rPr lang="en-US" sz="2100" dirty="0"/>
              <a:t>explain fiscal, monetary and supply-side policies</a:t>
            </a:r>
          </a:p>
          <a:p>
            <a:pPr marL="811213" indent="-360363">
              <a:buClr>
                <a:srgbClr val="00B050"/>
              </a:buClr>
              <a:buFont typeface="Arial" panose="020B0604020202020204" pitchFamily="34" charset="0"/>
              <a:buChar char="•"/>
            </a:pPr>
            <a:r>
              <a:rPr lang="en-US" sz="2100" dirty="0"/>
              <a:t>analyse the use of fiscal, monetary and supply-side policies.</a:t>
            </a:r>
          </a:p>
        </p:txBody>
      </p:sp>
      <p:pic>
        <p:nvPicPr>
          <p:cNvPr id="23556" name="Picture 4" descr="Image result for fiscal polic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394266"/>
            <a:ext cx="2736304" cy="2228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510270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70728"/>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330" b="1" dirty="0" smtClean="0">
                <a:solidFill>
                  <a:srgbClr val="FF0000"/>
                </a:solidFill>
              </a:rPr>
              <a:t>Deregulation</a:t>
            </a:r>
            <a:r>
              <a:rPr lang="en-US" sz="2330" dirty="0" smtClean="0">
                <a:solidFill>
                  <a:srgbClr val="FF0000"/>
                </a:solidFill>
              </a:rPr>
              <a:t> </a:t>
            </a:r>
            <a:r>
              <a:rPr lang="en-US" sz="2330" dirty="0"/>
              <a:t>is a supply-side policy of making markets more competitive by </a:t>
            </a:r>
            <a:r>
              <a:rPr lang="en-US" sz="2330" dirty="0" smtClean="0"/>
              <a:t>removing barriers to entry and other market imperfections</a:t>
            </a:r>
            <a:r>
              <a:rPr lang="en-US" sz="2330" dirty="0"/>
              <a:t>.</a:t>
            </a:r>
          </a:p>
          <a:p>
            <a:pPr marL="360363" indent="-360363">
              <a:buClr>
                <a:srgbClr val="00B050"/>
              </a:buClr>
              <a:buFont typeface="Wingdings 3" panose="05040102010807070707" pitchFamily="18" charset="2"/>
              <a:buChar char=""/>
            </a:pPr>
            <a:r>
              <a:rPr lang="en-US" sz="2330" b="1" dirty="0" smtClean="0">
                <a:solidFill>
                  <a:srgbClr val="FF0000"/>
                </a:solidFill>
              </a:rPr>
              <a:t>Fiscal </a:t>
            </a:r>
            <a:r>
              <a:rPr lang="en-US" sz="2330" b="1" dirty="0">
                <a:solidFill>
                  <a:srgbClr val="FF0000"/>
                </a:solidFill>
              </a:rPr>
              <a:t>policy </a:t>
            </a:r>
            <a:r>
              <a:rPr lang="en-US" sz="2330" dirty="0"/>
              <a:t>is the use of taxes and government spending to affect </a:t>
            </a:r>
            <a:r>
              <a:rPr lang="en-US" sz="2330" dirty="0" smtClean="0"/>
              <a:t>macroeconomic objectives </a:t>
            </a:r>
            <a:r>
              <a:rPr lang="en-US" sz="2330" dirty="0"/>
              <a:t>such as economic growth and employment.</a:t>
            </a:r>
          </a:p>
          <a:p>
            <a:pPr marL="360363" indent="-360363">
              <a:buClr>
                <a:srgbClr val="00B050"/>
              </a:buClr>
              <a:buFont typeface="Wingdings 3" panose="05040102010807070707" pitchFamily="18" charset="2"/>
              <a:buChar char=""/>
            </a:pPr>
            <a:r>
              <a:rPr lang="en-US" sz="2330" b="1" dirty="0">
                <a:solidFill>
                  <a:srgbClr val="FF0000"/>
                </a:solidFill>
              </a:rPr>
              <a:t>Monetary policy </a:t>
            </a:r>
            <a:r>
              <a:rPr lang="en-US" sz="2330" dirty="0"/>
              <a:t>refers to the use of interest rates, exchange rates and the money supply </a:t>
            </a:r>
            <a:r>
              <a:rPr lang="en-US" sz="2330" dirty="0" smtClean="0"/>
              <a:t>to control </a:t>
            </a:r>
            <a:r>
              <a:rPr lang="en-US" sz="2330" dirty="0"/>
              <a:t>macroeconomic objectives and to affect the level of economic activity.</a:t>
            </a:r>
          </a:p>
          <a:p>
            <a:pPr marL="360363" indent="-360363">
              <a:buClr>
                <a:srgbClr val="00B050"/>
              </a:buClr>
              <a:buFont typeface="Wingdings 3" panose="05040102010807070707" pitchFamily="18" charset="2"/>
              <a:buChar char=""/>
            </a:pPr>
            <a:r>
              <a:rPr lang="en-US" sz="2330" b="1" dirty="0" smtClean="0">
                <a:solidFill>
                  <a:srgbClr val="FF0000"/>
                </a:solidFill>
              </a:rPr>
              <a:t>Privatisation</a:t>
            </a:r>
            <a:r>
              <a:rPr lang="en-US" sz="2330" dirty="0" smtClean="0"/>
              <a:t> is a supply-side policy of selling off state-owned assets to the private sector</a:t>
            </a:r>
            <a:r>
              <a:rPr lang="en-US" sz="2330" dirty="0"/>
              <a:t>.</a:t>
            </a:r>
          </a:p>
          <a:p>
            <a:pPr marL="360363" indent="-360363">
              <a:buClr>
                <a:srgbClr val="00B050"/>
              </a:buClr>
              <a:buFont typeface="Wingdings 3" panose="05040102010807070707" pitchFamily="18" charset="2"/>
              <a:buChar char=""/>
            </a:pPr>
            <a:r>
              <a:rPr lang="en-US" sz="2330" b="1" dirty="0" smtClean="0">
                <a:solidFill>
                  <a:srgbClr val="FF0000"/>
                </a:solidFill>
              </a:rPr>
              <a:t>Supply-side policies </a:t>
            </a:r>
            <a:r>
              <a:rPr lang="en-US" sz="2330" dirty="0" smtClean="0"/>
              <a:t>are the long-term strategies aimed at increasing the productive capacity </a:t>
            </a:r>
            <a:r>
              <a:rPr lang="en-US" sz="2330" dirty="0"/>
              <a:t>of the economy by improving the quality and/or quantity of factors of production.</a:t>
            </a:r>
          </a:p>
        </p:txBody>
      </p:sp>
      <p:sp>
        <p:nvSpPr>
          <p:cNvPr id="8" name="Title 2"/>
          <p:cNvSpPr>
            <a:spLocks noGrp="1"/>
          </p:cNvSpPr>
          <p:nvPr>
            <p:ph type="title"/>
          </p:nvPr>
        </p:nvSpPr>
        <p:spPr>
          <a:xfrm>
            <a:off x="70266" y="72008"/>
            <a:ext cx="7814102" cy="548680"/>
          </a:xfrm>
        </p:spPr>
        <p:txBody>
          <a:bodyPr>
            <a:noAutofit/>
          </a:bodyPr>
          <a:lstStyle/>
          <a:p>
            <a:r>
              <a:rPr lang="en-US" sz="3600" dirty="0" smtClean="0"/>
              <a:t>5.2 – Government Policies – Key Terms</a:t>
            </a:r>
            <a:endParaRPr lang="en-US"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180</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2238775"/>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172</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251520" y="2852936"/>
            <a:ext cx="8568952" cy="3785652"/>
          </a:xfrm>
          <a:prstGeom prst="rect">
            <a:avLst/>
          </a:prstGeom>
        </p:spPr>
        <p:txBody>
          <a:bodyPr wrap="square">
            <a:spAutoFit/>
          </a:bodyPr>
          <a:lstStyle/>
          <a:p>
            <a:pPr marL="439738" indent="-427038">
              <a:buClr>
                <a:srgbClr val="00B050"/>
              </a:buClr>
              <a:buFont typeface="Wingdings 3" panose="05040102010807070707" pitchFamily="18" charset="2"/>
              <a:buChar char=""/>
            </a:pPr>
            <a:r>
              <a:rPr lang="en-US" sz="2000" dirty="0"/>
              <a:t>There are other sources of government revenue (such as </a:t>
            </a:r>
            <a:r>
              <a:rPr lang="en-US" sz="2000" dirty="0" smtClean="0"/>
              <a:t>government borrowing and the </a:t>
            </a:r>
            <a:r>
              <a:rPr lang="en-US" sz="2000" dirty="0"/>
              <a:t>proceeds from privatisation, the selling of state assets) but tax revenues are by </a:t>
            </a:r>
            <a:r>
              <a:rPr lang="en-US" sz="2000" dirty="0" smtClean="0"/>
              <a:t>far the </a:t>
            </a:r>
            <a:r>
              <a:rPr lang="en-US" sz="2000" dirty="0"/>
              <a:t>most significant source. lf the government manages to balance its </a:t>
            </a:r>
            <a:r>
              <a:rPr lang="en-US" sz="2000" dirty="0" smtClean="0"/>
              <a:t>revenues and its </a:t>
            </a:r>
            <a:r>
              <a:rPr lang="en-US" sz="2000" dirty="0"/>
              <a:t>spending, then a </a:t>
            </a:r>
            <a:r>
              <a:rPr lang="en-US" sz="2000" dirty="0" smtClean="0"/>
              <a:t>balanced </a:t>
            </a:r>
            <a:r>
              <a:rPr lang="en-US" sz="2000" dirty="0"/>
              <a:t>budget is said to exist.</a:t>
            </a:r>
          </a:p>
          <a:p>
            <a:pPr marL="439738" indent="-427038">
              <a:buClr>
                <a:srgbClr val="00B050"/>
              </a:buClr>
              <a:buFont typeface="Wingdings 3" panose="05040102010807070707" pitchFamily="18" charset="2"/>
              <a:buChar char=""/>
            </a:pPr>
            <a:r>
              <a:rPr lang="en-US" sz="2000" dirty="0" smtClean="0"/>
              <a:t>However</a:t>
            </a:r>
            <a:r>
              <a:rPr lang="en-US" sz="2000" dirty="0"/>
              <a:t>, if the government spends more than it collects from its revenues </a:t>
            </a:r>
            <a:r>
              <a:rPr lang="en-US" sz="2000" dirty="0" smtClean="0"/>
              <a:t>then a </a:t>
            </a:r>
            <a:r>
              <a:rPr lang="en-US" sz="2000" dirty="0"/>
              <a:t>budget deficit exists. And if there is more government revenue than is spent, </a:t>
            </a:r>
            <a:r>
              <a:rPr lang="en-US" sz="2000" dirty="0" smtClean="0"/>
              <a:t>the government </a:t>
            </a:r>
            <a:r>
              <a:rPr lang="en-US" sz="2000" dirty="0"/>
              <a:t>has a budget </a:t>
            </a:r>
            <a:r>
              <a:rPr lang="en-US" sz="2000" dirty="0" smtClean="0"/>
              <a:t>surplus</a:t>
            </a:r>
            <a:r>
              <a:rPr lang="en-US" sz="2000" dirty="0"/>
              <a:t>.</a:t>
            </a:r>
          </a:p>
          <a:p>
            <a:pPr marL="439738" indent="-427038">
              <a:buClr>
                <a:srgbClr val="00B050"/>
              </a:buClr>
              <a:buFont typeface="Wingdings 3" panose="05040102010807070707" pitchFamily="18" charset="2"/>
              <a:buChar char=""/>
            </a:pPr>
            <a:r>
              <a:rPr lang="en-US" sz="2000" dirty="0"/>
              <a:t>In the long run, governments strive to balance their budgets. This is </a:t>
            </a:r>
            <a:r>
              <a:rPr lang="en-US" sz="2000" dirty="0" smtClean="0"/>
              <a:t>partly because </a:t>
            </a:r>
            <a:r>
              <a:rPr lang="en-US" sz="2000" dirty="0"/>
              <a:t>increasing government revenues by raising </a:t>
            </a:r>
            <a:r>
              <a:rPr lang="en-US" sz="2000" dirty="0" smtClean="0"/>
              <a:t>taxes </a:t>
            </a:r>
            <a:r>
              <a:rPr lang="en-US" sz="2000" dirty="0"/>
              <a:t>is highly unpopular, </a:t>
            </a:r>
            <a:r>
              <a:rPr lang="en-US" sz="2000" dirty="0" smtClean="0"/>
              <a:t>while government </a:t>
            </a:r>
            <a:r>
              <a:rPr lang="en-US" sz="2000" dirty="0"/>
              <a:t>borrowing to fund a budget deficit is hugely expensive due to </a:t>
            </a:r>
            <a:r>
              <a:rPr lang="en-US" sz="2000" dirty="0" smtClean="0"/>
              <a:t>the amount of interest </a:t>
            </a:r>
            <a:r>
              <a:rPr lang="en-US" sz="2000" dirty="0"/>
              <a:t>owed on such loans.</a:t>
            </a:r>
          </a:p>
        </p:txBody>
      </p:sp>
      <p:sp>
        <p:nvSpPr>
          <p:cNvPr id="3" name="TextBox 2"/>
          <p:cNvSpPr txBox="1"/>
          <p:nvPr/>
        </p:nvSpPr>
        <p:spPr>
          <a:xfrm>
            <a:off x="251520" y="1052736"/>
            <a:ext cx="8568952" cy="2031325"/>
          </a:xfrm>
          <a:prstGeom prst="rect">
            <a:avLst/>
          </a:prstGeom>
          <a:noFill/>
        </p:spPr>
        <p:txBody>
          <a:bodyPr wrap="square" numCol="2" rtlCol="0">
            <a:spAutoFit/>
          </a:bodyPr>
          <a:lstStyle/>
          <a:p>
            <a:r>
              <a:rPr lang="en-GB" dirty="0" smtClean="0"/>
              <a:t>Tax Revenues</a:t>
            </a:r>
          </a:p>
          <a:p>
            <a:r>
              <a:rPr lang="en-GB" dirty="0" smtClean="0"/>
              <a:t>Income Tax</a:t>
            </a:r>
          </a:p>
          <a:p>
            <a:r>
              <a:rPr lang="en-GB" dirty="0" smtClean="0"/>
              <a:t>Inheritance Tax</a:t>
            </a:r>
          </a:p>
          <a:p>
            <a:r>
              <a:rPr lang="en-GB" dirty="0" smtClean="0"/>
              <a:t>Import Taxes</a:t>
            </a:r>
            <a:endParaRPr lang="en-GB" dirty="0"/>
          </a:p>
          <a:p>
            <a:endParaRPr lang="en-GB" dirty="0" smtClean="0"/>
          </a:p>
          <a:p>
            <a:endParaRPr lang="en-GB" dirty="0" smtClean="0"/>
          </a:p>
          <a:p>
            <a:endParaRPr lang="en-GB" dirty="0"/>
          </a:p>
          <a:p>
            <a:pPr marL="982663"/>
            <a:r>
              <a:rPr lang="en-GB" dirty="0" smtClean="0"/>
              <a:t>Government Spending</a:t>
            </a:r>
            <a:endParaRPr lang="en-GB" dirty="0"/>
          </a:p>
          <a:p>
            <a:pPr marL="85725"/>
            <a:r>
              <a:rPr lang="en-GB" dirty="0" smtClean="0"/>
              <a:t>	 Health Care			 Education</a:t>
            </a:r>
          </a:p>
          <a:p>
            <a:pPr marL="982663"/>
            <a:r>
              <a:rPr lang="en-GB" dirty="0" smtClean="0"/>
              <a:t>Defence</a:t>
            </a:r>
          </a:p>
          <a:p>
            <a:pPr marL="982663"/>
            <a:r>
              <a:rPr lang="en-GB" dirty="0" smtClean="0"/>
              <a:t>Roads</a:t>
            </a:r>
          </a:p>
          <a:p>
            <a:pPr marL="982663"/>
            <a:r>
              <a:rPr lang="en-GB" dirty="0" smtClean="0"/>
              <a:t>State Benefits</a:t>
            </a:r>
            <a:endParaRPr lang="en-GB" dirty="0"/>
          </a:p>
        </p:txBody>
      </p:sp>
      <p:pic>
        <p:nvPicPr>
          <p:cNvPr id="24578" name="Picture 2" descr="Image result for mone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202" r="1302" b="7568"/>
          <a:stretch/>
        </p:blipFill>
        <p:spPr bwMode="auto">
          <a:xfrm>
            <a:off x="2933585" y="1196752"/>
            <a:ext cx="1854439" cy="1080120"/>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4860032" y="1556792"/>
            <a:ext cx="504056" cy="2955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a:off x="2267744" y="1556792"/>
            <a:ext cx="504056" cy="2955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8996009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172</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3717032"/>
            <a:ext cx="8568952" cy="3016210"/>
          </a:xfrm>
          <a:prstGeom prst="rect">
            <a:avLst/>
          </a:prstGeom>
          <a:noFill/>
        </p:spPr>
        <p:txBody>
          <a:bodyPr wrap="square" numCol="1" rtlCol="0">
            <a:spAutoFit/>
          </a:bodyPr>
          <a:lstStyle/>
          <a:p>
            <a:pPr>
              <a:buClr>
                <a:srgbClr val="00B050"/>
              </a:buClr>
            </a:pPr>
            <a:r>
              <a:rPr lang="en-US" sz="1900" b="1" dirty="0" smtClean="0"/>
              <a:t>Use of Fiscal Policy</a:t>
            </a:r>
          </a:p>
          <a:p>
            <a:pPr marL="285750" indent="-285750">
              <a:buClr>
                <a:srgbClr val="00B050"/>
              </a:buClr>
              <a:buFont typeface="Wingdings 3" panose="05040102010807070707" pitchFamily="18" charset="2"/>
              <a:buChar char=""/>
            </a:pPr>
            <a:r>
              <a:rPr lang="en-US" sz="1900" dirty="0"/>
              <a:t>Fiscal policy can be used either to expand or to contract economic activity in order </a:t>
            </a:r>
            <a:r>
              <a:rPr lang="en-US" sz="1900" dirty="0" smtClean="0"/>
              <a:t>to achieve </a:t>
            </a:r>
            <a:r>
              <a:rPr lang="en-US" sz="1900" dirty="0"/>
              <a:t>macroeconomic objectives and to promote economic stability.</a:t>
            </a:r>
          </a:p>
          <a:p>
            <a:pPr marL="285750" indent="-285750">
              <a:buClr>
                <a:srgbClr val="00B050"/>
              </a:buClr>
              <a:buFont typeface="Wingdings 3" panose="05040102010807070707" pitchFamily="18" charset="2"/>
              <a:buChar char=""/>
            </a:pPr>
            <a:r>
              <a:rPr lang="en-US" sz="1900" b="1" dirty="0">
                <a:solidFill>
                  <a:srgbClr val="FF0000"/>
                </a:solidFill>
              </a:rPr>
              <a:t>Expansionary fiscal policy</a:t>
            </a:r>
            <a:r>
              <a:rPr lang="en-US" sz="1900" dirty="0"/>
              <a:t> is used to stimulate the economy, by </a:t>
            </a:r>
            <a:r>
              <a:rPr lang="en-US" sz="1900" dirty="0" smtClean="0"/>
              <a:t>increasing government </a:t>
            </a:r>
            <a:r>
              <a:rPr lang="en-US" sz="1900" dirty="0"/>
              <a:t>spending and/or lowering taxes. </a:t>
            </a:r>
            <a:r>
              <a:rPr lang="en-US" sz="1900" dirty="0" smtClean="0"/>
              <a:t>E.g., </a:t>
            </a:r>
            <a:r>
              <a:rPr lang="en-US" sz="1900" dirty="0"/>
              <a:t>by increasing </a:t>
            </a:r>
            <a:r>
              <a:rPr lang="en-US" sz="1900" dirty="0" smtClean="0"/>
              <a:t>social security </a:t>
            </a:r>
            <a:r>
              <a:rPr lang="en-US" sz="1900" dirty="0"/>
              <a:t>payments (such as unemployment benefits or state pensions), </a:t>
            </a:r>
            <a:r>
              <a:rPr lang="en-US" sz="1900" dirty="0" smtClean="0"/>
              <a:t>domestic consumption </a:t>
            </a:r>
            <a:r>
              <a:rPr lang="en-US" sz="1900" dirty="0"/>
              <a:t>should increase. This type of fiscal policy is used to reduce the </a:t>
            </a:r>
            <a:r>
              <a:rPr lang="en-US" sz="1900" dirty="0" smtClean="0"/>
              <a:t>effects of </a:t>
            </a:r>
            <a:r>
              <a:rPr lang="en-US" sz="1900" dirty="0"/>
              <a:t>an economic recession (see Chapter 20), by boosting gross domestic product </a:t>
            </a:r>
            <a:r>
              <a:rPr lang="en-US" sz="1900" dirty="0" smtClean="0"/>
              <a:t>and reducing </a:t>
            </a:r>
            <a:r>
              <a:rPr lang="en-US" sz="1900" dirty="0"/>
              <a:t>unemployment</a:t>
            </a:r>
            <a:r>
              <a:rPr lang="en-US" sz="1900" dirty="0" smtClean="0"/>
              <a:t>.</a:t>
            </a:r>
            <a:endParaRPr lang="en-US" sz="1900" dirty="0"/>
          </a:p>
        </p:txBody>
      </p:sp>
      <p:sp>
        <p:nvSpPr>
          <p:cNvPr id="5" name="Rectangle 4"/>
          <p:cNvSpPr/>
          <p:nvPr/>
        </p:nvSpPr>
        <p:spPr>
          <a:xfrm>
            <a:off x="251520" y="1059701"/>
            <a:ext cx="8568951" cy="2585323"/>
          </a:xfrm>
          <a:prstGeom prst="rect">
            <a:avLst/>
          </a:prstGeom>
          <a:solidFill>
            <a:schemeClr val="accent6">
              <a:lumMod val="40000"/>
              <a:lumOff val="60000"/>
            </a:schemeClr>
          </a:solidFill>
          <a:ln w="57150">
            <a:solidFill>
              <a:srgbClr val="002060"/>
            </a:solidFill>
          </a:ln>
        </p:spPr>
        <p:txBody>
          <a:bodyPr wrap="square">
            <a:spAutoFit/>
          </a:bodyPr>
          <a:lstStyle/>
          <a:p>
            <a:r>
              <a:rPr lang="en-US" b="1" dirty="0"/>
              <a:t>Activity</a:t>
            </a:r>
          </a:p>
          <a:p>
            <a:r>
              <a:rPr lang="en-US" dirty="0"/>
              <a:t>Investigate the latest government budget in your country or a country of your choice. Evaluate its strengths and weaknesses and the impact on various economic agents, such as:</a:t>
            </a:r>
          </a:p>
          <a:p>
            <a:pPr marL="620713" indent="-285750">
              <a:buClr>
                <a:srgbClr val="00B050"/>
              </a:buClr>
              <a:buFont typeface="Arial" panose="020B0604020202020204" pitchFamily="34" charset="0"/>
              <a:buChar char="•"/>
            </a:pPr>
            <a:r>
              <a:rPr lang="en-US" dirty="0" smtClean="0"/>
              <a:t>fixed-income </a:t>
            </a:r>
            <a:r>
              <a:rPr lang="en-US" dirty="0"/>
              <a:t>earners</a:t>
            </a:r>
          </a:p>
          <a:p>
            <a:pPr marL="620713" indent="-285750">
              <a:buClr>
                <a:srgbClr val="00B050"/>
              </a:buClr>
              <a:buFont typeface="Arial" panose="020B0604020202020204" pitchFamily="34" charset="0"/>
              <a:buChar char="•"/>
            </a:pPr>
            <a:r>
              <a:rPr lang="en-US" dirty="0" smtClean="0"/>
              <a:t>the </a:t>
            </a:r>
            <a:r>
              <a:rPr lang="en-US" dirty="0"/>
              <a:t>elderly</a:t>
            </a:r>
          </a:p>
          <a:p>
            <a:pPr marL="620713" indent="-285750">
              <a:buClr>
                <a:srgbClr val="00B050"/>
              </a:buClr>
              <a:buFont typeface="Arial" panose="020B0604020202020204" pitchFamily="34" charset="0"/>
              <a:buChar char="•"/>
            </a:pPr>
            <a:r>
              <a:rPr lang="en-US" dirty="0" smtClean="0"/>
              <a:t>families</a:t>
            </a:r>
            <a:endParaRPr lang="en-US" dirty="0"/>
          </a:p>
          <a:p>
            <a:pPr marL="620713" indent="-285750">
              <a:buClr>
                <a:srgbClr val="00B050"/>
              </a:buClr>
              <a:buFont typeface="Arial" panose="020B0604020202020204" pitchFamily="34" charset="0"/>
              <a:buChar char="•"/>
            </a:pPr>
            <a:r>
              <a:rPr lang="en-US" dirty="0" smtClean="0"/>
              <a:t>businesses</a:t>
            </a:r>
            <a:endParaRPr lang="en-US" dirty="0"/>
          </a:p>
          <a:p>
            <a:pPr marL="620713" indent="-285750">
              <a:buClr>
                <a:srgbClr val="00B050"/>
              </a:buClr>
              <a:buFont typeface="Arial" panose="020B0604020202020204" pitchFamily="34" charset="0"/>
              <a:buChar char="•"/>
            </a:pPr>
            <a:r>
              <a:rPr lang="en-US" dirty="0" smtClean="0"/>
              <a:t>home-owners</a:t>
            </a:r>
            <a:r>
              <a:rPr lang="en-US" dirty="0"/>
              <a:t>.</a:t>
            </a:r>
          </a:p>
        </p:txBody>
      </p:sp>
    </p:spTree>
    <p:extLst>
      <p:ext uri="{BB962C8B-B14F-4D97-AF65-F5344CB8AC3E}">
        <p14:creationId xmlns:p14="http://schemas.microsoft.com/office/powerpoint/2010/main" val="280314331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173</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1846659"/>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00" dirty="0" smtClean="0"/>
              <a:t>By </a:t>
            </a:r>
            <a:r>
              <a:rPr lang="en-US" sz="1900" dirty="0"/>
              <a:t>contrast, </a:t>
            </a:r>
            <a:r>
              <a:rPr lang="en-US" sz="1900" b="1" dirty="0">
                <a:solidFill>
                  <a:srgbClr val="FF0000"/>
                </a:solidFill>
              </a:rPr>
              <a:t>contractionary fiscal policy </a:t>
            </a:r>
            <a:r>
              <a:rPr lang="en-US" sz="1900" dirty="0"/>
              <a:t>is used to reduce the </a:t>
            </a:r>
            <a:r>
              <a:rPr lang="en-US" sz="1900" dirty="0" smtClean="0"/>
              <a:t>level </a:t>
            </a:r>
            <a:r>
              <a:rPr lang="en-US" sz="1900" dirty="0"/>
              <a:t>of </a:t>
            </a:r>
            <a:r>
              <a:rPr lang="en-US" sz="1900" dirty="0" smtClean="0"/>
              <a:t>economic activity </a:t>
            </a:r>
            <a:r>
              <a:rPr lang="en-US" sz="1900" dirty="0"/>
              <a:t>by decreasing </a:t>
            </a:r>
            <a:r>
              <a:rPr lang="en-US" sz="1900" dirty="0" smtClean="0"/>
              <a:t>government </a:t>
            </a:r>
            <a:r>
              <a:rPr lang="en-US" sz="1900" dirty="0"/>
              <a:t>spending and/or raising taxes. </a:t>
            </a:r>
            <a:r>
              <a:rPr lang="en-US" sz="1900" dirty="0" smtClean="0"/>
              <a:t>E.g., countries </a:t>
            </a:r>
            <a:r>
              <a:rPr lang="en-US" sz="1900" dirty="0"/>
              <a:t>such as China and the USA have used property </a:t>
            </a:r>
            <a:r>
              <a:rPr lang="en-US" sz="1900" dirty="0" smtClean="0"/>
              <a:t>taxes </a:t>
            </a:r>
            <a:r>
              <a:rPr lang="en-US" sz="1900" dirty="0"/>
              <a:t>to slow </a:t>
            </a:r>
            <a:r>
              <a:rPr lang="en-US" sz="1900" dirty="0" smtClean="0"/>
              <a:t>down escalating </a:t>
            </a:r>
            <a:r>
              <a:rPr lang="en-US" sz="1900" dirty="0"/>
              <a:t>house prices. Contractionary fiscal policies are </a:t>
            </a:r>
            <a:r>
              <a:rPr lang="en-US" sz="1900" dirty="0" smtClean="0"/>
              <a:t>used to </a:t>
            </a:r>
            <a:r>
              <a:rPr lang="en-US" sz="1900" dirty="0"/>
              <a:t>reduce </a:t>
            </a:r>
            <a:r>
              <a:rPr lang="en-US" sz="1900" dirty="0" smtClean="0"/>
              <a:t>inflationary pressures </a:t>
            </a:r>
            <a:r>
              <a:rPr lang="en-US" sz="1900" dirty="0"/>
              <a:t>during an economic boom (see Chapter 20).</a:t>
            </a:r>
            <a:endParaRPr lang="en-GB" sz="1900" dirty="0"/>
          </a:p>
        </p:txBody>
      </p:sp>
      <p:sp>
        <p:nvSpPr>
          <p:cNvPr id="2" name="Rectangle 1"/>
          <p:cNvSpPr/>
          <p:nvPr/>
        </p:nvSpPr>
        <p:spPr>
          <a:xfrm>
            <a:off x="251520" y="2942942"/>
            <a:ext cx="8568952" cy="3693319"/>
          </a:xfrm>
          <a:prstGeom prst="rect">
            <a:avLst/>
          </a:prstGeom>
          <a:solidFill>
            <a:schemeClr val="accent5">
              <a:lumMod val="40000"/>
              <a:lumOff val="60000"/>
            </a:schemeClr>
          </a:solidFill>
          <a:ln w="50800">
            <a:solidFill>
              <a:srgbClr val="002060"/>
            </a:solidFill>
          </a:ln>
        </p:spPr>
        <p:txBody>
          <a:bodyPr wrap="square">
            <a:spAutoFit/>
          </a:bodyPr>
          <a:lstStyle/>
          <a:p>
            <a:r>
              <a:rPr lang="en-US" b="1" dirty="0">
                <a:latin typeface="Arial" panose="020B0604020202020204" pitchFamily="34" charset="0"/>
                <a:cs typeface="Arial" panose="020B0604020202020204" pitchFamily="34" charset="0"/>
              </a:rPr>
              <a:t>Case </a:t>
            </a:r>
            <a:r>
              <a:rPr lang="en-US" b="1" dirty="0" smtClean="0">
                <a:latin typeface="Arial" panose="020B0604020202020204" pitchFamily="34" charset="0"/>
                <a:cs typeface="Arial" panose="020B0604020202020204" pitchFamily="34" charset="0"/>
              </a:rPr>
              <a:t>Study</a:t>
            </a:r>
            <a:r>
              <a:rPr lang="en-US" b="1" dirty="0">
                <a:latin typeface="Arial" panose="020B0604020202020204" pitchFamily="34" charset="0"/>
                <a:cs typeface="Arial" panose="020B0604020202020204" pitchFamily="34" charset="0"/>
              </a:rPr>
              <a:t>: China's housing bubble</a:t>
            </a:r>
          </a:p>
          <a:p>
            <a:r>
              <a:rPr lang="en-GB" dirty="0">
                <a:latin typeface="Arial" panose="020B0604020202020204" pitchFamily="34" charset="0"/>
                <a:cs typeface="Arial" panose="020B0604020202020204" pitchFamily="34" charset="0"/>
              </a:rPr>
              <a:t>China's phenomenal </a:t>
            </a:r>
            <a:r>
              <a:rPr lang="en-GB" dirty="0" smtClean="0">
                <a:latin typeface="Arial" panose="020B0604020202020204" pitchFamily="34" charset="0"/>
                <a:cs typeface="Arial" panose="020B0604020202020204" pitchFamily="34" charset="0"/>
              </a:rPr>
              <a:t>economic </a:t>
            </a:r>
            <a:r>
              <a:rPr lang="en-US" dirty="0" smtClean="0">
                <a:latin typeface="Arial" panose="020B0604020202020204" pitchFamily="34" charset="0"/>
                <a:cs typeface="Arial" panose="020B0604020202020204" pitchFamily="34" charset="0"/>
              </a:rPr>
              <a:t>growth rate </a:t>
            </a:r>
            <a:r>
              <a:rPr lang="en-US" dirty="0" err="1" smtClean="0">
                <a:latin typeface="Arial" panose="020B0604020202020204" pitchFamily="34" charset="0"/>
                <a:cs typeface="Arial" panose="020B0604020202020204" pitchFamily="34" charset="0"/>
              </a:rPr>
              <a:t>fuelled</a:t>
            </a:r>
            <a:r>
              <a:rPr lang="en-US" dirty="0" smtClean="0">
                <a:latin typeface="Arial" panose="020B0604020202020204" pitchFamily="34" charset="0"/>
                <a:cs typeface="Arial" panose="020B0604020202020204" pitchFamily="34" charset="0"/>
              </a:rPr>
              <a:t>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the demand for </a:t>
            </a:r>
            <a:r>
              <a:rPr lang="en-US" dirty="0">
                <a:latin typeface="Arial" panose="020B0604020202020204" pitchFamily="34" charset="0"/>
                <a:cs typeface="Arial" panose="020B0604020202020204" pitchFamily="34" charset="0"/>
              </a:rPr>
              <a:t>housing, making house </a:t>
            </a:r>
            <a:r>
              <a:rPr lang="en-US" dirty="0" smtClean="0">
                <a:latin typeface="Arial" panose="020B0604020202020204" pitchFamily="34" charset="0"/>
                <a:cs typeface="Arial" panose="020B0604020202020204" pitchFamily="34" charset="0"/>
              </a:rPr>
              <a:t>prices </a:t>
            </a:r>
            <a:br>
              <a:rPr lang="en-US"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skyrocket</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Low interest rates and increased bank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lending were further causes of the so-called 'housing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bubble‘ in China</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The government stepped into slow </a:t>
            </a:r>
            <a:br>
              <a:rPr lang="en-GB"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down </a:t>
            </a:r>
            <a:r>
              <a:rPr lang="en-US" dirty="0">
                <a:latin typeface="Arial" panose="020B0604020202020204" pitchFamily="34" charset="0"/>
                <a:cs typeface="Arial" panose="020B0604020202020204" pitchFamily="34" charset="0"/>
              </a:rPr>
              <a:t>the housing market. In </a:t>
            </a:r>
            <a:r>
              <a:rPr lang="en-US" dirty="0" smtClean="0">
                <a:latin typeface="Arial" panose="020B0604020202020204" pitchFamily="34" charset="0"/>
                <a:cs typeface="Arial" panose="020B0604020202020204" pitchFamily="34" charset="0"/>
              </a:rPr>
              <a:t>2013, </a:t>
            </a:r>
            <a:r>
              <a:rPr lang="en-GB" dirty="0" smtClean="0">
                <a:latin typeface="Arial" panose="020B0604020202020204" pitchFamily="34" charset="0"/>
                <a:cs typeface="Arial" panose="020B0604020202020204" pitchFamily="34" charset="0"/>
              </a:rPr>
              <a:t>government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measures included higher stamp duties (property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sales taxes) and the requirement to have a minimum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60% deposit for existing home buyers wishing to </a:t>
            </a:r>
            <a:br>
              <a:rPr lang="en-GB"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purchase </a:t>
            </a:r>
            <a:r>
              <a:rPr lang="en-US" dirty="0">
                <a:latin typeface="Arial" panose="020B0604020202020204" pitchFamily="34" charset="0"/>
                <a:cs typeface="Arial" panose="020B0604020202020204" pitchFamily="34" charset="0"/>
              </a:rPr>
              <a:t>a second property. </a:t>
            </a:r>
            <a:r>
              <a:rPr lang="en-US" dirty="0" smtClean="0">
                <a:latin typeface="Arial" panose="020B0604020202020204" pitchFamily="34" charset="0"/>
                <a:cs typeface="Arial" panose="020B0604020202020204" pitchFamily="34" charset="0"/>
              </a:rPr>
              <a:t>Mainland </a:t>
            </a:r>
            <a:r>
              <a:rPr lang="en-US" dirty="0">
                <a:latin typeface="Arial" panose="020B0604020202020204" pitchFamily="34" charset="0"/>
                <a:cs typeface="Arial" panose="020B0604020202020204" pitchFamily="34" charset="0"/>
              </a:rPr>
              <a:t>Chinese homebuyers </a:t>
            </a:r>
            <a:r>
              <a:rPr lang="en-US" dirty="0" smtClean="0">
                <a:latin typeface="Arial" panose="020B0604020202020204" pitchFamily="34" charset="0"/>
                <a:cs typeface="Arial" panose="020B0604020202020204" pitchFamily="34" charset="0"/>
              </a:rPr>
              <a:t>wishing </a:t>
            </a:r>
            <a:r>
              <a:rPr lang="en-US" dirty="0">
                <a:latin typeface="Arial" panose="020B0604020202020204" pitchFamily="34" charset="0"/>
                <a:cs typeface="Arial" panose="020B0604020202020204" pitchFamily="34" charset="0"/>
              </a:rPr>
              <a:t>to purchase property </a:t>
            </a:r>
            <a:r>
              <a:rPr lang="en-US" dirty="0" smtClean="0">
                <a:latin typeface="Arial" panose="020B0604020202020204" pitchFamily="34" charset="0"/>
                <a:cs typeface="Arial" panose="020B0604020202020204" pitchFamily="34" charset="0"/>
              </a:rPr>
              <a:t>in </a:t>
            </a:r>
            <a:r>
              <a:rPr lang="en-GB" dirty="0" smtClean="0">
                <a:latin typeface="Arial" panose="020B0604020202020204" pitchFamily="34" charset="0"/>
                <a:cs typeface="Arial" panose="020B0604020202020204" pitchFamily="34" charset="0"/>
              </a:rPr>
              <a:t>neighbouring </a:t>
            </a:r>
            <a:r>
              <a:rPr lang="en-GB" dirty="0">
                <a:latin typeface="Arial" panose="020B0604020202020204" pitchFamily="34" charset="0"/>
                <a:cs typeface="Arial" panose="020B0604020202020204" pitchFamily="34" charset="0"/>
              </a:rPr>
              <a:t>Hong </a:t>
            </a:r>
            <a:r>
              <a:rPr lang="en-GB" dirty="0" smtClean="0">
                <a:latin typeface="Arial" panose="020B0604020202020204" pitchFamily="34" charset="0"/>
                <a:cs typeface="Arial" panose="020B0604020202020204" pitchFamily="34" charset="0"/>
              </a:rPr>
              <a:t>Kong also faced higher barriers, including an additional 15% sales tax for non-permanent </a:t>
            </a:r>
            <a:r>
              <a:rPr lang="en-GB" dirty="0">
                <a:latin typeface="Arial" panose="020B0604020202020204" pitchFamily="34" charset="0"/>
                <a:cs typeface="Arial" panose="020B0604020202020204" pitchFamily="34" charset="0"/>
              </a:rPr>
              <a:t>residents.</a:t>
            </a:r>
          </a:p>
        </p:txBody>
      </p:sp>
      <p:pic>
        <p:nvPicPr>
          <p:cNvPr id="25602" name="Picture 2" descr="Image result for china property boom">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764" b="10539"/>
          <a:stretch/>
        </p:blipFill>
        <p:spPr bwMode="auto">
          <a:xfrm>
            <a:off x="5868144" y="3035397"/>
            <a:ext cx="2899420" cy="18337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868144" y="4869160"/>
            <a:ext cx="2862064" cy="738664"/>
          </a:xfrm>
          <a:prstGeom prst="rect">
            <a:avLst/>
          </a:prstGeom>
        </p:spPr>
        <p:txBody>
          <a:bodyPr wrap="square">
            <a:spAutoFit/>
          </a:bodyPr>
          <a:lstStyle/>
          <a:p>
            <a:pPr algn="ctr"/>
            <a:r>
              <a:rPr lang="en-GB" sz="1400" b="1" dirty="0" smtClean="0">
                <a:latin typeface="Arial" panose="020B0604020202020204" pitchFamily="34" charset="0"/>
                <a:cs typeface="Arial" panose="020B0604020202020204" pitchFamily="34" charset="0"/>
              </a:rPr>
              <a:t>Contractionary fiscal policies </a:t>
            </a:r>
            <a:r>
              <a:rPr lang="en-GB" sz="1400" dirty="0" smtClean="0">
                <a:latin typeface="Arial" panose="020B0604020202020204" pitchFamily="34" charset="0"/>
                <a:cs typeface="Arial" panose="020B0604020202020204" pitchFamily="34" charset="0"/>
              </a:rPr>
              <a:t>have been used in </a:t>
            </a:r>
            <a:r>
              <a:rPr lang="en-US" sz="1400" dirty="0" smtClean="0">
                <a:latin typeface="Arial" panose="020B0604020202020204" pitchFamily="34" charset="0"/>
                <a:cs typeface="Arial" panose="020B0604020202020204" pitchFamily="34" charset="0"/>
              </a:rPr>
              <a:t>China </a:t>
            </a:r>
            <a:r>
              <a:rPr lang="en-US" sz="1400" dirty="0">
                <a:latin typeface="Arial" panose="020B0604020202020204" pitchFamily="34" charset="0"/>
                <a:cs typeface="Arial" panose="020B0604020202020204" pitchFamily="34" charset="0"/>
              </a:rPr>
              <a:t>to slow down the housing market</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521948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174</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6552728" cy="5632311"/>
          </a:xfrm>
          <a:prstGeom prst="rect">
            <a:avLst/>
          </a:prstGeom>
          <a:noFill/>
        </p:spPr>
        <p:txBody>
          <a:bodyPr wrap="square" numCol="1" rtlCol="0">
            <a:spAutoFit/>
          </a:bodyPr>
          <a:lstStyle/>
          <a:p>
            <a:pPr marL="449263" indent="-449263">
              <a:buClr>
                <a:srgbClr val="00B050"/>
              </a:buClr>
              <a:buFont typeface="Wingdings 3" panose="05040102010807070707" pitchFamily="18" charset="2"/>
              <a:buChar char=""/>
            </a:pPr>
            <a:r>
              <a:rPr lang="en-US" sz="2400" dirty="0"/>
              <a:t>Fiscal policy is also used to </a:t>
            </a:r>
            <a:r>
              <a:rPr lang="en-US" sz="2400" dirty="0" smtClean="0"/>
              <a:t>redistribute </a:t>
            </a:r>
            <a:r>
              <a:rPr lang="en-US" sz="2400" dirty="0"/>
              <a:t>income and wealth in the economy. </a:t>
            </a:r>
            <a:r>
              <a:rPr lang="en-US" sz="2400" dirty="0" smtClean="0"/>
              <a:t>Some countries </a:t>
            </a:r>
            <a:r>
              <a:rPr lang="en-US" sz="2400" dirty="0"/>
              <a:t>have quite high rates of income tax to reallocate resources from </a:t>
            </a:r>
            <a:r>
              <a:rPr lang="en-US" sz="2400" dirty="0" smtClean="0"/>
              <a:t>wealthier individuals </a:t>
            </a:r>
            <a:r>
              <a:rPr lang="en-US" sz="2400" dirty="0"/>
              <a:t>to the poorer members of society. </a:t>
            </a:r>
            <a:r>
              <a:rPr lang="en-US" sz="2400" dirty="0" smtClean="0"/>
              <a:t>Examples </a:t>
            </a:r>
            <a:r>
              <a:rPr lang="en-US" sz="2400" dirty="0"/>
              <a:t>include Austria, </a:t>
            </a:r>
            <a:r>
              <a:rPr lang="en-US" sz="2400" dirty="0" smtClean="0"/>
              <a:t>Belgium, Cuba </a:t>
            </a:r>
            <a:r>
              <a:rPr lang="en-US" sz="2400" dirty="0"/>
              <a:t>and Senegal, which all have a top tax rate of </a:t>
            </a:r>
            <a:r>
              <a:rPr lang="en-US" sz="2400" dirty="0" smtClean="0"/>
              <a:t>50%. High </a:t>
            </a:r>
            <a:r>
              <a:rPr lang="en-US" sz="2400" dirty="0"/>
              <a:t>income tax </a:t>
            </a:r>
            <a:r>
              <a:rPr lang="en-US" sz="2400" dirty="0" smtClean="0"/>
              <a:t>rates can</a:t>
            </a:r>
            <a:r>
              <a:rPr lang="en-US" sz="2400" dirty="0"/>
              <a:t>, however, cause severe distortions to </a:t>
            </a:r>
            <a:r>
              <a:rPr lang="en-US" sz="2400" dirty="0" smtClean="0"/>
              <a:t>the labour market.</a:t>
            </a:r>
          </a:p>
          <a:p>
            <a:pPr marL="449263" indent="-449263">
              <a:buClr>
                <a:srgbClr val="00B050"/>
              </a:buClr>
              <a:buFont typeface="Wingdings 3" panose="05040102010807070707" pitchFamily="18" charset="2"/>
              <a:buChar char=""/>
            </a:pPr>
            <a:r>
              <a:rPr lang="en-US" sz="2400" dirty="0" smtClean="0"/>
              <a:t>Fiscal </a:t>
            </a:r>
            <a:r>
              <a:rPr lang="en-US" sz="2400" dirty="0"/>
              <a:t>policy can also be used in conjunction with </a:t>
            </a:r>
            <a:r>
              <a:rPr lang="en-US" sz="2400" dirty="0" smtClean="0"/>
              <a:t>supply-side </a:t>
            </a:r>
            <a:r>
              <a:rPr lang="en-US" sz="2400" dirty="0"/>
              <a:t>policies (</a:t>
            </a:r>
            <a:r>
              <a:rPr lang="en-US" sz="2400" dirty="0" smtClean="0"/>
              <a:t>see below) to affect </a:t>
            </a:r>
            <a:r>
              <a:rPr lang="en-US" sz="2400" dirty="0"/>
              <a:t>the productive capacity of the economy, thus </a:t>
            </a:r>
            <a:r>
              <a:rPr lang="en-US" sz="2400" dirty="0" smtClean="0"/>
              <a:t>contributing </a:t>
            </a:r>
            <a:r>
              <a:rPr lang="en-US" sz="2400" dirty="0"/>
              <a:t>to </a:t>
            </a:r>
            <a:r>
              <a:rPr lang="en-US" sz="2400" dirty="0" smtClean="0"/>
              <a:t>long-term economic </a:t>
            </a:r>
            <a:r>
              <a:rPr lang="en-US" sz="2400" dirty="0"/>
              <a:t>growth.</a:t>
            </a:r>
            <a:endParaRPr lang="en-GB" sz="2400" dirty="0"/>
          </a:p>
        </p:txBody>
      </p:sp>
      <p:pic>
        <p:nvPicPr>
          <p:cNvPr id="27650" name="Picture 2" descr="Image result for fiscal policy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t="4849" r="50710" b="7008"/>
          <a:stretch/>
        </p:blipFill>
        <p:spPr bwMode="auto">
          <a:xfrm>
            <a:off x="6804248" y="1124744"/>
            <a:ext cx="2016224" cy="1861160"/>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Image result for fiscal policy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l="48415" t="3153" r="2586" b="7009"/>
          <a:stretch/>
        </p:blipFill>
        <p:spPr bwMode="auto">
          <a:xfrm>
            <a:off x="6804248" y="4725144"/>
            <a:ext cx="2016224" cy="1908212"/>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Image result for fiscal policy"/>
          <p:cNvPicPr>
            <a:picLocks noChangeAspect="1" noChangeArrowheads="1"/>
          </p:cNvPicPr>
          <p:nvPr/>
        </p:nvPicPr>
        <p:blipFill rotWithShape="1">
          <a:blip r:embed="rId4">
            <a:extLst>
              <a:ext uri="{28A0092B-C50C-407E-A947-70E740481C1C}">
                <a14:useLocalDpi xmlns:a14="http://schemas.microsoft.com/office/drawing/2010/main" val="0"/>
              </a:ext>
            </a:extLst>
          </a:blip>
          <a:srcRect t="24015" b="4665"/>
          <a:stretch/>
        </p:blipFill>
        <p:spPr bwMode="auto">
          <a:xfrm>
            <a:off x="6804248" y="3127070"/>
            <a:ext cx="2016224" cy="1465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71866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Government Policies – Fiscal Policy</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174</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647700"/>
          </a:xfrm>
          <a:prstGeom prst="rect">
            <a:avLst/>
          </a:prstGeom>
          <a:noFill/>
        </p:spPr>
        <p:txBody>
          <a:bodyPr wrap="square" numCol="1" rtlCol="0">
            <a:spAutoFit/>
          </a:bodyPr>
          <a:lstStyle/>
          <a:p>
            <a:pPr marL="449263" indent="-449263">
              <a:buClr>
                <a:srgbClr val="00B050"/>
              </a:buClr>
              <a:buFont typeface="Wingdings 3" panose="05040102010807070707" pitchFamily="18" charset="2"/>
              <a:buChar char=""/>
            </a:pPr>
            <a:r>
              <a:rPr lang="en-US" sz="1900" dirty="0"/>
              <a:t>Examples of how fiscal policy can impact the supply side of </a:t>
            </a:r>
            <a:r>
              <a:rPr lang="en-US" sz="1900" dirty="0" smtClean="0"/>
              <a:t>the economy </a:t>
            </a:r>
            <a:r>
              <a:rPr lang="en-US" sz="1900" dirty="0"/>
              <a:t>include:</a:t>
            </a:r>
          </a:p>
          <a:p>
            <a:pPr marL="723900" indent="-274638">
              <a:buClr>
                <a:srgbClr val="00B050"/>
              </a:buClr>
              <a:buFont typeface="Arial" panose="020B0604020202020204" pitchFamily="34" charset="0"/>
              <a:buChar char="•"/>
            </a:pPr>
            <a:r>
              <a:rPr lang="en-US" sz="1900" b="1" dirty="0" smtClean="0">
                <a:solidFill>
                  <a:srgbClr val="FF0000"/>
                </a:solidFill>
              </a:rPr>
              <a:t>Incentives </a:t>
            </a:r>
            <a:r>
              <a:rPr lang="en-US" sz="1900" b="1" dirty="0">
                <a:solidFill>
                  <a:srgbClr val="FF0000"/>
                </a:solidFill>
              </a:rPr>
              <a:t>to work </a:t>
            </a:r>
            <a:r>
              <a:rPr lang="en-US" sz="1900" dirty="0"/>
              <a:t>- Cuts in income tax can be used to create incentives </a:t>
            </a:r>
            <a:r>
              <a:rPr lang="en-US" sz="1900" dirty="0" smtClean="0"/>
              <a:t>for people </a:t>
            </a:r>
            <a:r>
              <a:rPr lang="en-US" sz="1900" dirty="0"/>
              <a:t>to seek employment and to work </a:t>
            </a:r>
            <a:r>
              <a:rPr lang="en-US" sz="1900" dirty="0" smtClean="0"/>
              <a:t>harder</a:t>
            </a:r>
            <a:r>
              <a:rPr lang="en-US" sz="1900" dirty="0"/>
              <a:t>. Some economists argue </a:t>
            </a:r>
            <a:r>
              <a:rPr lang="en-US" sz="1900" dirty="0" smtClean="0"/>
              <a:t>that reducing </a:t>
            </a:r>
            <a:r>
              <a:rPr lang="en-US" sz="1900" dirty="0"/>
              <a:t>social </a:t>
            </a:r>
            <a:r>
              <a:rPr lang="en-US" sz="1900" dirty="0" smtClean="0"/>
              <a:t>welfare </a:t>
            </a:r>
            <a:r>
              <a:rPr lang="en-US" sz="1900" dirty="0"/>
              <a:t>assistance such as unemployment benefits can also </a:t>
            </a:r>
            <a:r>
              <a:rPr lang="en-US" sz="1900" dirty="0" smtClean="0"/>
              <a:t>create incentives </a:t>
            </a:r>
            <a:r>
              <a:rPr lang="en-US" sz="1900" dirty="0"/>
              <a:t>for people to seek employment. </a:t>
            </a:r>
            <a:r>
              <a:rPr lang="en-US" sz="1900" dirty="0" smtClean="0"/>
              <a:t>Government </a:t>
            </a:r>
            <a:r>
              <a:rPr lang="en-US" sz="1900" dirty="0"/>
              <a:t>support for business </a:t>
            </a:r>
            <a:r>
              <a:rPr lang="en-US" sz="1900" dirty="0" smtClean="0"/>
              <a:t>start· ups </a:t>
            </a:r>
            <a:r>
              <a:rPr lang="en-US" sz="1900" dirty="0"/>
              <a:t>can also create incentives for </a:t>
            </a:r>
            <a:r>
              <a:rPr lang="en-US" sz="1900" dirty="0" smtClean="0"/>
              <a:t>entrepreneurs </a:t>
            </a:r>
            <a:r>
              <a:rPr lang="en-US" sz="1900" dirty="0"/>
              <a:t>and business creation.</a:t>
            </a:r>
          </a:p>
          <a:p>
            <a:pPr marL="723900" indent="-274638">
              <a:buClr>
                <a:srgbClr val="00B050"/>
              </a:buClr>
              <a:buFont typeface="Arial" panose="020B0604020202020204" pitchFamily="34" charset="0"/>
              <a:buChar char="•"/>
            </a:pPr>
            <a:r>
              <a:rPr lang="en-US" sz="1900" b="1" dirty="0" smtClean="0">
                <a:solidFill>
                  <a:srgbClr val="FF0000"/>
                </a:solidFill>
              </a:rPr>
              <a:t>Investment </a:t>
            </a:r>
            <a:r>
              <a:rPr lang="en-US" sz="1900" b="1" dirty="0">
                <a:solidFill>
                  <a:srgbClr val="FF0000"/>
                </a:solidFill>
              </a:rPr>
              <a:t>expenditure </a:t>
            </a:r>
            <a:r>
              <a:rPr lang="en-US" sz="1900" dirty="0"/>
              <a:t>- Government capital expenditure on </a:t>
            </a:r>
            <a:r>
              <a:rPr lang="en-US" sz="1900" dirty="0" smtClean="0"/>
              <a:t>infrastructure (such </a:t>
            </a:r>
            <a:r>
              <a:rPr lang="en-US" sz="1900" dirty="0"/>
              <a:t>as railroads, </a:t>
            </a:r>
            <a:r>
              <a:rPr lang="en-US" sz="1900" dirty="0" smtClean="0"/>
              <a:t>motorways</a:t>
            </a:r>
            <a:r>
              <a:rPr lang="en-US" sz="1900" dirty="0"/>
              <a:t>, schools and hospitals) helps to boost </a:t>
            </a:r>
            <a:r>
              <a:rPr lang="en-US" sz="1900" dirty="0" smtClean="0"/>
              <a:t>investment in the </a:t>
            </a:r>
            <a:r>
              <a:rPr lang="en-US" sz="1900" dirty="0"/>
              <a:t>economy. Lower rates of corporation tax can also help to attract foreign </a:t>
            </a:r>
            <a:r>
              <a:rPr lang="en-US" sz="1900" dirty="0" smtClean="0"/>
              <a:t>direct investment </a:t>
            </a:r>
            <a:r>
              <a:rPr lang="en-US" sz="1900" dirty="0"/>
              <a:t>in the country, thereby </a:t>
            </a:r>
            <a:r>
              <a:rPr lang="en-US" sz="1900" dirty="0" smtClean="0"/>
              <a:t>boosting </a:t>
            </a:r>
            <a:r>
              <a:rPr lang="en-US" sz="1900" dirty="0"/>
              <a:t>the economy's potential output.</a:t>
            </a:r>
          </a:p>
          <a:p>
            <a:pPr marL="723900" indent="-274638">
              <a:buClr>
                <a:srgbClr val="00B050"/>
              </a:buClr>
              <a:buFont typeface="Arial" panose="020B0604020202020204" pitchFamily="34" charset="0"/>
              <a:buChar char="•"/>
            </a:pPr>
            <a:r>
              <a:rPr lang="en-US" sz="1900" b="1" dirty="0" smtClean="0">
                <a:solidFill>
                  <a:srgbClr val="FF0000"/>
                </a:solidFill>
              </a:rPr>
              <a:t>Human capital expenditure </a:t>
            </a:r>
            <a:r>
              <a:rPr lang="en-US" sz="1900" dirty="0" smtClean="0"/>
              <a:t>- </a:t>
            </a:r>
            <a:r>
              <a:rPr lang="en-US" sz="1900" dirty="0"/>
              <a:t>This refers to government expenditure on </a:t>
            </a:r>
            <a:r>
              <a:rPr lang="en-US" sz="1900" dirty="0" smtClean="0"/>
              <a:t>staffing </a:t>
            </a:r>
            <a:r>
              <a:rPr lang="en-US" sz="1900" dirty="0"/>
              <a:t>by investing in education and training. Such fiscal policies </a:t>
            </a:r>
            <a:r>
              <a:rPr lang="en-US" sz="1900" dirty="0" smtClean="0"/>
              <a:t>are designed to </a:t>
            </a:r>
            <a:r>
              <a:rPr lang="en-US" sz="1900" dirty="0"/>
              <a:t>boost the productivity </a:t>
            </a:r>
            <a:r>
              <a:rPr lang="en-US" sz="1900" dirty="0" smtClean="0"/>
              <a:t>of labour, or </a:t>
            </a:r>
            <a:r>
              <a:rPr lang="en-US" sz="1900" dirty="0"/>
              <a:t>the human </a:t>
            </a:r>
            <a:r>
              <a:rPr lang="en-US" sz="1900" dirty="0" smtClean="0"/>
              <a:t>capital.</a:t>
            </a:r>
            <a:endParaRPr lang="en-US" sz="1900" dirty="0"/>
          </a:p>
          <a:p>
            <a:pPr marL="723900" indent="-274638">
              <a:buClr>
                <a:srgbClr val="00B050"/>
              </a:buClr>
              <a:buFont typeface="Arial" panose="020B0604020202020204" pitchFamily="34" charset="0"/>
              <a:buChar char="•"/>
            </a:pPr>
            <a:r>
              <a:rPr lang="en-US" sz="1900" dirty="0"/>
              <a:t>Human capital expenditure is often accompanied by government spending </a:t>
            </a:r>
            <a:r>
              <a:rPr lang="en-US" sz="1900" dirty="0" smtClean="0"/>
              <a:t>on health </a:t>
            </a:r>
            <a:r>
              <a:rPr lang="en-US" sz="1900" dirty="0"/>
              <a:t>care and transportation networks, as these help to raise labour </a:t>
            </a:r>
            <a:r>
              <a:rPr lang="en-US" sz="1900" dirty="0" smtClean="0"/>
              <a:t>productivity (see </a:t>
            </a:r>
            <a:r>
              <a:rPr lang="en-US" sz="1900" dirty="0"/>
              <a:t>Chapter 11).</a:t>
            </a:r>
            <a:endParaRPr lang="en-GB" sz="1900" dirty="0"/>
          </a:p>
        </p:txBody>
      </p:sp>
    </p:spTree>
    <p:extLst>
      <p:ext uri="{BB962C8B-B14F-4D97-AF65-F5344CB8AC3E}">
        <p14:creationId xmlns:p14="http://schemas.microsoft.com/office/powerpoint/2010/main" val="104365587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Fiscal Policy Limitations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174</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586145"/>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100" dirty="0"/>
              <a:t>There are three main limitations </a:t>
            </a:r>
            <a:r>
              <a:rPr lang="en-US" sz="2100" dirty="0" smtClean="0"/>
              <a:t>of using </a:t>
            </a:r>
            <a:r>
              <a:rPr lang="en-US" sz="2100" dirty="0"/>
              <a:t>fiscal policy to control the level </a:t>
            </a:r>
            <a:r>
              <a:rPr lang="en-US" sz="2100" dirty="0" smtClean="0"/>
              <a:t>of economic </a:t>
            </a:r>
            <a:r>
              <a:rPr lang="en-US" sz="2100" dirty="0"/>
              <a:t>activity: problems with the timing (time </a:t>
            </a:r>
            <a:r>
              <a:rPr lang="en-US" sz="2100" dirty="0" smtClean="0"/>
              <a:t>lags</a:t>
            </a:r>
            <a:r>
              <a:rPr lang="en-US" sz="2100" dirty="0"/>
              <a:t>), conflicting </a:t>
            </a:r>
            <a:r>
              <a:rPr lang="en-US" sz="2100" dirty="0" smtClean="0"/>
              <a:t>macroeconomic objectives </a:t>
            </a:r>
            <a:r>
              <a:rPr lang="en-US" sz="2100" dirty="0"/>
              <a:t>and political considerations.</a:t>
            </a:r>
          </a:p>
          <a:p>
            <a:pPr marL="361950" indent="-361950">
              <a:buClr>
                <a:srgbClr val="00B050"/>
              </a:buClr>
              <a:buFont typeface="Wingdings 3" panose="05040102010807070707" pitchFamily="18" charset="2"/>
              <a:buChar char=""/>
            </a:pPr>
            <a:r>
              <a:rPr lang="en-US" sz="2100" dirty="0"/>
              <a:t>There are three problems with the timing of fiscal policy:</a:t>
            </a:r>
          </a:p>
          <a:p>
            <a:pPr marL="723900" indent="-274638">
              <a:buClr>
                <a:srgbClr val="00B050"/>
              </a:buClr>
              <a:buFont typeface="Arial" panose="020B0604020202020204" pitchFamily="34" charset="0"/>
              <a:buChar char="•"/>
            </a:pPr>
            <a:r>
              <a:rPr lang="en-US" sz="2100" b="1" dirty="0" smtClean="0">
                <a:solidFill>
                  <a:srgbClr val="FF0000"/>
                </a:solidFill>
              </a:rPr>
              <a:t>Recognition </a:t>
            </a:r>
            <a:r>
              <a:rPr lang="en-US" sz="2100" b="1" dirty="0">
                <a:solidFill>
                  <a:srgbClr val="FF0000"/>
                </a:solidFill>
              </a:rPr>
              <a:t>lags</a:t>
            </a:r>
            <a:r>
              <a:rPr lang="en-US" sz="2100" dirty="0"/>
              <a:t> - There is a time lag in </a:t>
            </a:r>
            <a:r>
              <a:rPr lang="en-US" sz="2100" dirty="0" err="1"/>
              <a:t>recognising</a:t>
            </a:r>
            <a:r>
              <a:rPr lang="en-US" sz="2100" dirty="0"/>
              <a:t> that </a:t>
            </a:r>
            <a:r>
              <a:rPr lang="en-US" sz="2100" dirty="0" smtClean="0"/>
              <a:t>government intervention </a:t>
            </a:r>
            <a:r>
              <a:rPr lang="en-US" sz="2100" dirty="0"/>
              <a:t>is needed to affect the level of economic activity. This is </a:t>
            </a:r>
            <a:r>
              <a:rPr lang="en-US" sz="2100" dirty="0" smtClean="0"/>
              <a:t>because governments </a:t>
            </a:r>
            <a:r>
              <a:rPr lang="en-US" sz="2100" dirty="0"/>
              <a:t>do not necessarily know if the economy is growing too </a:t>
            </a:r>
            <a:r>
              <a:rPr lang="en-US" sz="2100" dirty="0" smtClean="0"/>
              <a:t>fast </a:t>
            </a:r>
            <a:r>
              <a:rPr lang="en-US" sz="2100" dirty="0"/>
              <a:t>(</a:t>
            </a:r>
            <a:r>
              <a:rPr lang="en-US" sz="2100" dirty="0" smtClean="0"/>
              <a:t>or declining too </a:t>
            </a:r>
            <a:r>
              <a:rPr lang="en-US" sz="2100" dirty="0"/>
              <a:t>quickly).</a:t>
            </a:r>
          </a:p>
          <a:p>
            <a:pPr marL="723900" indent="-274638">
              <a:buClr>
                <a:srgbClr val="00B050"/>
              </a:buClr>
              <a:buFont typeface="Arial" panose="020B0604020202020204" pitchFamily="34" charset="0"/>
              <a:buChar char="•"/>
            </a:pPr>
            <a:r>
              <a:rPr lang="en-US" sz="2100" b="1" dirty="0" smtClean="0">
                <a:solidFill>
                  <a:srgbClr val="FF0000"/>
                </a:solidFill>
              </a:rPr>
              <a:t>Administrative </a:t>
            </a:r>
            <a:r>
              <a:rPr lang="en-US" sz="2100" b="1" dirty="0">
                <a:solidFill>
                  <a:srgbClr val="FF0000"/>
                </a:solidFill>
              </a:rPr>
              <a:t>lags </a:t>
            </a:r>
            <a:r>
              <a:rPr lang="en-US" sz="2100" dirty="0"/>
              <a:t>- There is a time delay between </a:t>
            </a:r>
            <a:r>
              <a:rPr lang="en-US" sz="2100" dirty="0" err="1"/>
              <a:t>recognising</a:t>
            </a:r>
            <a:r>
              <a:rPr lang="en-US" sz="2100" dirty="0"/>
              <a:t> the need </a:t>
            </a:r>
            <a:r>
              <a:rPr lang="en-US" sz="2100" dirty="0" smtClean="0"/>
              <a:t>for fiscal </a:t>
            </a:r>
            <a:r>
              <a:rPr lang="en-US" sz="2100" dirty="0"/>
              <a:t>policy </a:t>
            </a:r>
            <a:r>
              <a:rPr lang="en-US" sz="2100" dirty="0" smtClean="0"/>
              <a:t>intervention </a:t>
            </a:r>
            <a:r>
              <a:rPr lang="en-US" sz="2100" dirty="0"/>
              <a:t>and actually </a:t>
            </a:r>
            <a:r>
              <a:rPr lang="en-US" sz="2100" dirty="0" smtClean="0"/>
              <a:t>implementing </a:t>
            </a:r>
            <a:r>
              <a:rPr lang="en-US" sz="2100" dirty="0"/>
              <a:t>appropriate action, such </a:t>
            </a:r>
            <a:r>
              <a:rPr lang="en-US" sz="2100" dirty="0" smtClean="0"/>
              <a:t>as approving </a:t>
            </a:r>
            <a:r>
              <a:rPr lang="en-US" sz="2100" dirty="0"/>
              <a:t>tax changes or alterations to the </a:t>
            </a:r>
            <a:r>
              <a:rPr lang="en-US" sz="2100" dirty="0" smtClean="0"/>
              <a:t>government </a:t>
            </a:r>
            <a:r>
              <a:rPr lang="en-US" sz="2100" dirty="0"/>
              <a:t>budget.</a:t>
            </a:r>
          </a:p>
          <a:p>
            <a:pPr marL="723900" indent="-274638">
              <a:buClr>
                <a:srgbClr val="00B050"/>
              </a:buClr>
              <a:buFont typeface="Arial" panose="020B0604020202020204" pitchFamily="34" charset="0"/>
              <a:buChar char="•"/>
            </a:pPr>
            <a:r>
              <a:rPr lang="en-US" sz="2100" b="1" dirty="0" smtClean="0">
                <a:solidFill>
                  <a:srgbClr val="FF0000"/>
                </a:solidFill>
              </a:rPr>
              <a:t>Impact </a:t>
            </a:r>
            <a:r>
              <a:rPr lang="en-US" sz="2100" b="1" dirty="0">
                <a:solidFill>
                  <a:srgbClr val="FF0000"/>
                </a:solidFill>
              </a:rPr>
              <a:t>lags </a:t>
            </a:r>
            <a:r>
              <a:rPr lang="en-US" sz="2100" dirty="0"/>
              <a:t>- There is a time lag between implementing fiscal policy and </a:t>
            </a:r>
            <a:r>
              <a:rPr lang="en-US" sz="2100" dirty="0" smtClean="0"/>
              <a:t>seeing the </a:t>
            </a:r>
            <a:r>
              <a:rPr lang="en-US" sz="2100" dirty="0"/>
              <a:t>actual </a:t>
            </a:r>
            <a:r>
              <a:rPr lang="en-US" sz="2100" dirty="0" smtClean="0"/>
              <a:t>effects </a:t>
            </a:r>
            <a:r>
              <a:rPr lang="en-US" sz="2100" dirty="0"/>
              <a:t>on the economy. A cut in income tax, for example, will take </a:t>
            </a:r>
            <a:r>
              <a:rPr lang="en-US" sz="2100" dirty="0" smtClean="0"/>
              <a:t>time to </a:t>
            </a:r>
            <a:r>
              <a:rPr lang="en-US" sz="2100" dirty="0"/>
              <a:t>have a significant impact on the spending habits of households.</a:t>
            </a:r>
            <a:endParaRPr lang="en-GB" sz="2100" dirty="0"/>
          </a:p>
        </p:txBody>
      </p:sp>
    </p:spTree>
    <p:extLst>
      <p:ext uri="{BB962C8B-B14F-4D97-AF65-F5344CB8AC3E}">
        <p14:creationId xmlns:p14="http://schemas.microsoft.com/office/powerpoint/2010/main" val="336244619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Aims</a:t>
            </a:r>
            <a:endParaRPr lang="en-GB" sz="4000" dirty="0"/>
          </a:p>
        </p:txBody>
      </p:sp>
      <p:sp>
        <p:nvSpPr>
          <p:cNvPr id="3" name="Rectangle 2"/>
          <p:cNvSpPr/>
          <p:nvPr/>
        </p:nvSpPr>
        <p:spPr>
          <a:xfrm>
            <a:off x="251520" y="1052736"/>
            <a:ext cx="8568952" cy="5355312"/>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dirty="0" smtClean="0"/>
              <a:t>The </a:t>
            </a:r>
            <a:r>
              <a:rPr lang="en-US" dirty="0"/>
              <a:t>aims below describe the educational purposes of a course in economics for the Cambridge </a:t>
            </a:r>
            <a:r>
              <a:rPr lang="en-US" dirty="0" smtClean="0"/>
              <a:t>IGCSE exam</a:t>
            </a:r>
            <a:r>
              <a:rPr lang="en-US" dirty="0"/>
              <a:t>.</a:t>
            </a:r>
          </a:p>
          <a:p>
            <a:pPr marL="457200" indent="-457200">
              <a:buClr>
                <a:srgbClr val="00B050"/>
              </a:buClr>
              <a:buFont typeface="Wingdings 3" panose="05040102010807070707" pitchFamily="18" charset="2"/>
              <a:buChar char=""/>
            </a:pPr>
            <a:r>
              <a:rPr lang="en-US" dirty="0"/>
              <a:t>The aims are to:</a:t>
            </a:r>
          </a:p>
          <a:p>
            <a:pPr marL="803275" indent="-341313">
              <a:buClr>
                <a:srgbClr val="00B050"/>
              </a:buClr>
              <a:buFont typeface="+mj-lt"/>
              <a:buAutoNum type="arabicPeriod"/>
            </a:pPr>
            <a:r>
              <a:rPr lang="en-US" dirty="0" smtClean="0"/>
              <a:t>Develop </a:t>
            </a:r>
            <a:r>
              <a:rPr lang="en-US" dirty="0"/>
              <a:t>candidates’ knowledge and understanding of economic terminology, principles and theories</a:t>
            </a:r>
          </a:p>
          <a:p>
            <a:pPr marL="803275" indent="-341313">
              <a:buClr>
                <a:srgbClr val="00B050"/>
              </a:buClr>
              <a:buFont typeface="+mj-lt"/>
              <a:buAutoNum type="arabicPeriod"/>
            </a:pPr>
            <a:r>
              <a:rPr lang="en-US" dirty="0" smtClean="0"/>
              <a:t>Develop </a:t>
            </a:r>
            <a:r>
              <a:rPr lang="en-US" dirty="0"/>
              <a:t>candidates’ basic economic numeracy and literacy and their ability to handle simple </a:t>
            </a:r>
            <a:r>
              <a:rPr lang="en-US" dirty="0" smtClean="0"/>
              <a:t>data including </a:t>
            </a:r>
            <a:r>
              <a:rPr lang="en-US" dirty="0"/>
              <a:t>graphs and diagrams</a:t>
            </a:r>
          </a:p>
          <a:p>
            <a:pPr marL="803275" indent="-341313">
              <a:buClr>
                <a:srgbClr val="00B050"/>
              </a:buClr>
              <a:buFont typeface="+mj-lt"/>
              <a:buAutoNum type="arabicPeriod"/>
            </a:pPr>
            <a:r>
              <a:rPr lang="en-US" dirty="0" smtClean="0"/>
              <a:t>Develop </a:t>
            </a:r>
            <a:r>
              <a:rPr lang="en-US" dirty="0"/>
              <a:t>candidates’ ability to use the tools of economic analysis in particular situations</a:t>
            </a:r>
          </a:p>
          <a:p>
            <a:pPr marL="803275" indent="-341313">
              <a:buClr>
                <a:srgbClr val="00B050"/>
              </a:buClr>
              <a:buFont typeface="+mj-lt"/>
              <a:buAutoNum type="arabicPeriod"/>
            </a:pPr>
            <a:r>
              <a:rPr lang="en-US" dirty="0" smtClean="0"/>
              <a:t>Show </a:t>
            </a:r>
            <a:r>
              <a:rPr lang="en-US" dirty="0"/>
              <a:t>candidates how to identify and discriminate between differing sources of information and how </a:t>
            </a:r>
            <a:r>
              <a:rPr lang="en-US" dirty="0" smtClean="0"/>
              <a:t>to distinguish </a:t>
            </a:r>
            <a:r>
              <a:rPr lang="en-US" dirty="0"/>
              <a:t>between facts and value judgements in economic issues</a:t>
            </a:r>
          </a:p>
          <a:p>
            <a:pPr marL="803275" indent="-341313">
              <a:buClr>
                <a:srgbClr val="00B050"/>
              </a:buClr>
              <a:buFont typeface="+mj-lt"/>
              <a:buAutoNum type="arabicPeriod"/>
            </a:pPr>
            <a:r>
              <a:rPr lang="en-US" dirty="0" smtClean="0"/>
              <a:t>Develop </a:t>
            </a:r>
            <a:r>
              <a:rPr lang="en-US" dirty="0"/>
              <a:t>candidates’ ability to use economic skills (with reference to individuals, groups </a:t>
            </a:r>
            <a:r>
              <a:rPr lang="en-US" dirty="0" smtClean="0"/>
              <a:t>and organisations</a:t>
            </a:r>
            <a:r>
              <a:rPr lang="en-US" dirty="0"/>
              <a:t>) to understand better the world in which they live</a:t>
            </a:r>
          </a:p>
          <a:p>
            <a:pPr marL="803275" indent="-341313">
              <a:buClr>
                <a:srgbClr val="00B050"/>
              </a:buClr>
              <a:buFont typeface="+mj-lt"/>
              <a:buAutoNum type="arabicPeriod"/>
            </a:pPr>
            <a:r>
              <a:rPr lang="en-US" dirty="0" smtClean="0"/>
              <a:t>Develop </a:t>
            </a:r>
            <a:r>
              <a:rPr lang="en-US" dirty="0"/>
              <a:t>candidates’ understanding of the economies of developed and developing nations and </a:t>
            </a:r>
            <a:r>
              <a:rPr lang="en-US" dirty="0" smtClean="0"/>
              <a:t>of the </a:t>
            </a:r>
            <a:r>
              <a:rPr lang="en-US" dirty="0"/>
              <a:t>relationships between them; and to develop their appreciation of these relationships from </a:t>
            </a:r>
            <a:r>
              <a:rPr lang="en-US" dirty="0" smtClean="0"/>
              <a:t>the perspective </a:t>
            </a:r>
            <a:r>
              <a:rPr lang="en-US" dirty="0"/>
              <a:t>of both developed and developing nations.</a:t>
            </a:r>
            <a:endParaRPr lang="en-GB" dirty="0"/>
          </a:p>
        </p:txBody>
      </p:sp>
    </p:spTree>
    <p:extLst>
      <p:ext uri="{BB962C8B-B14F-4D97-AF65-F5344CB8AC3E}">
        <p14:creationId xmlns:p14="http://schemas.microsoft.com/office/powerpoint/2010/main" val="3888284078"/>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Fiscal Policy Limitations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174</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516895"/>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350" dirty="0"/>
              <a:t>A second limitation of fiscal policy is that of </a:t>
            </a:r>
            <a:r>
              <a:rPr lang="en-US" sz="2350" dirty="0">
                <a:solidFill>
                  <a:srgbClr val="FF0000"/>
                </a:solidFill>
              </a:rPr>
              <a:t>conflicting macroeconomic </a:t>
            </a:r>
            <a:r>
              <a:rPr lang="en-US" sz="2350" dirty="0" smtClean="0">
                <a:solidFill>
                  <a:srgbClr val="FF0000"/>
                </a:solidFill>
              </a:rPr>
              <a:t>objectives</a:t>
            </a:r>
            <a:r>
              <a:rPr lang="en-US" sz="2350" dirty="0" smtClean="0"/>
              <a:t>. E.g., the </a:t>
            </a:r>
            <a:r>
              <a:rPr lang="en-US" sz="2350" dirty="0"/>
              <a:t>use of expansionary fiscal policy can certainly </a:t>
            </a:r>
            <a:r>
              <a:rPr lang="en-US" sz="2350" dirty="0" smtClean="0"/>
              <a:t>help to </a:t>
            </a:r>
            <a:r>
              <a:rPr lang="en-US" sz="2350" dirty="0"/>
              <a:t>achieve economic growth, but a combination of tax cuts and increased </a:t>
            </a:r>
            <a:r>
              <a:rPr lang="en-US" sz="2350" dirty="0" smtClean="0"/>
              <a:t>government spending </a:t>
            </a:r>
            <a:r>
              <a:rPr lang="en-US" sz="2350" dirty="0"/>
              <a:t>can </a:t>
            </a:r>
            <a:r>
              <a:rPr lang="en-US" sz="2350" dirty="0" smtClean="0"/>
              <a:t>fuel </a:t>
            </a:r>
            <a:r>
              <a:rPr lang="en-US" sz="2350" dirty="0"/>
              <a:t>domestic inflation. By contrast, contractionary fiscal policy </a:t>
            </a:r>
            <a:r>
              <a:rPr lang="en-US" sz="2350" dirty="0" smtClean="0"/>
              <a:t>can help </a:t>
            </a:r>
            <a:r>
              <a:rPr lang="en-US" sz="2350" dirty="0"/>
              <a:t>to control inflationary pressures but might cause unemployment in the economy.</a:t>
            </a:r>
          </a:p>
          <a:p>
            <a:pPr marL="361950" indent="-361950">
              <a:buClr>
                <a:srgbClr val="00B050"/>
              </a:buClr>
              <a:buFont typeface="Wingdings 3" panose="05040102010807070707" pitchFamily="18" charset="2"/>
              <a:buChar char=""/>
            </a:pPr>
            <a:r>
              <a:rPr lang="en-US" sz="2350" dirty="0"/>
              <a:t>A final limitation of fiscal policy is its </a:t>
            </a:r>
            <a:r>
              <a:rPr lang="en-US" sz="2350" dirty="0">
                <a:solidFill>
                  <a:srgbClr val="FF0000"/>
                </a:solidFill>
              </a:rPr>
              <a:t>associated political problems</a:t>
            </a:r>
            <a:r>
              <a:rPr lang="en-US" sz="2350" dirty="0"/>
              <a:t>. The </a:t>
            </a:r>
            <a:r>
              <a:rPr lang="en-US" sz="2350" dirty="0" smtClean="0"/>
              <a:t>political cycle </a:t>
            </a:r>
            <a:r>
              <a:rPr lang="en-US" sz="2350" dirty="0"/>
              <a:t>(of </a:t>
            </a:r>
            <a:r>
              <a:rPr lang="en-US" sz="2350" dirty="0" smtClean="0"/>
              <a:t>re-electing </a:t>
            </a:r>
            <a:r>
              <a:rPr lang="en-US" sz="2350" dirty="0"/>
              <a:t>political leaders and political </a:t>
            </a:r>
            <a:r>
              <a:rPr lang="en-US" sz="2350" dirty="0" smtClean="0"/>
              <a:t>parties</a:t>
            </a:r>
            <a:r>
              <a:rPr lang="en-US" sz="2350" dirty="0"/>
              <a:t>) can cause artificial shocks to the business </a:t>
            </a:r>
            <a:r>
              <a:rPr lang="en-US" sz="2350" dirty="0" smtClean="0"/>
              <a:t>cycle. E.g., </a:t>
            </a:r>
            <a:r>
              <a:rPr lang="en-US" sz="2350" dirty="0"/>
              <a:t>expansionary fiscal policy </a:t>
            </a:r>
            <a:r>
              <a:rPr lang="en-US" sz="2350" dirty="0" smtClean="0"/>
              <a:t>might be </a:t>
            </a:r>
            <a:r>
              <a:rPr lang="en-US" sz="2350" dirty="0"/>
              <a:t>used prior to a general election to boost the votes of the governing parry, </a:t>
            </a:r>
            <a:r>
              <a:rPr lang="en-US" sz="2350" dirty="0" smtClean="0"/>
              <a:t>rather than </a:t>
            </a:r>
            <a:r>
              <a:rPr lang="en-US" sz="2350" dirty="0"/>
              <a:t>to tackle fundamental economic problems. Such practices can lead to </a:t>
            </a:r>
            <a:r>
              <a:rPr lang="en-US" sz="2350" dirty="0" smtClean="0"/>
              <a:t>higher government </a:t>
            </a:r>
            <a:r>
              <a:rPr lang="en-US" sz="2350" dirty="0"/>
              <a:t>debts due to tax cuts and increased government spending.</a:t>
            </a:r>
            <a:endParaRPr lang="en-GB" sz="2350" dirty="0"/>
          </a:p>
        </p:txBody>
      </p:sp>
    </p:spTree>
    <p:extLst>
      <p:ext uri="{BB962C8B-B14F-4D97-AF65-F5344CB8AC3E}">
        <p14:creationId xmlns:p14="http://schemas.microsoft.com/office/powerpoint/2010/main" val="8741729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300" dirty="0" smtClean="0"/>
              <a:t>5.2 – Fiscal Policy Limitations</a:t>
            </a:r>
            <a:endParaRPr lang="en-US" sz="33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smtClean="0">
                <a:latin typeface="Arial" panose="020B0604020202020204" pitchFamily="34" charset="0"/>
                <a:cs typeface="Arial" panose="020B0604020202020204" pitchFamily="34" charset="0"/>
              </a:rPr>
              <a:t>Page 175</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6336704" cy="5216813"/>
          </a:xfrm>
          <a:prstGeom prst="rect">
            <a:avLst/>
          </a:prstGeom>
          <a:noFill/>
        </p:spPr>
        <p:txBody>
          <a:bodyPr wrap="square" numCol="1" rtlCol="0">
            <a:spAutoFit/>
          </a:bodyPr>
          <a:lstStyle/>
          <a:p>
            <a:pPr>
              <a:buClr>
                <a:srgbClr val="00B050"/>
              </a:buClr>
            </a:pPr>
            <a:r>
              <a:rPr lang="en-US" sz="3700" b="1" dirty="0">
                <a:solidFill>
                  <a:srgbClr val="FF0000"/>
                </a:solidFill>
              </a:rPr>
              <a:t>Exam practice</a:t>
            </a:r>
          </a:p>
          <a:p>
            <a:pPr marL="620713" indent="-620713">
              <a:buClr>
                <a:srgbClr val="00B050"/>
              </a:buClr>
              <a:buFont typeface="+mj-lt"/>
              <a:buAutoNum type="arabicPeriod"/>
            </a:pPr>
            <a:r>
              <a:rPr lang="en-US" sz="3700" dirty="0" smtClean="0">
                <a:solidFill>
                  <a:srgbClr val="FF0000"/>
                </a:solidFill>
              </a:rPr>
              <a:t>Explain </a:t>
            </a:r>
            <a:r>
              <a:rPr lang="en-US" sz="3700" dirty="0">
                <a:solidFill>
                  <a:srgbClr val="FF0000"/>
                </a:solidFill>
              </a:rPr>
              <a:t>why expansionary fiscal policy can cause a budget deficit for </a:t>
            </a:r>
            <a:r>
              <a:rPr lang="en-US" sz="3700" dirty="0" smtClean="0">
                <a:solidFill>
                  <a:srgbClr val="FF0000"/>
                </a:solidFill>
              </a:rPr>
              <a:t>the government</a:t>
            </a:r>
            <a:r>
              <a:rPr lang="en-US" sz="3700" dirty="0">
                <a:solidFill>
                  <a:srgbClr val="FF0000"/>
                </a:solidFill>
              </a:rPr>
              <a:t>. (</a:t>
            </a:r>
            <a:r>
              <a:rPr lang="en-US" sz="3700" dirty="0" smtClean="0">
                <a:solidFill>
                  <a:srgbClr val="FF0000"/>
                </a:solidFill>
              </a:rPr>
              <a:t>4)</a:t>
            </a:r>
            <a:endParaRPr lang="en-US" sz="3700" dirty="0">
              <a:solidFill>
                <a:srgbClr val="FF0000"/>
              </a:solidFill>
            </a:endParaRPr>
          </a:p>
          <a:p>
            <a:pPr marL="620713" indent="-620713">
              <a:buClr>
                <a:srgbClr val="00B050"/>
              </a:buClr>
              <a:buFont typeface="+mj-lt"/>
              <a:buAutoNum type="arabicPeriod"/>
            </a:pPr>
            <a:r>
              <a:rPr lang="en-US" sz="3700" dirty="0" smtClean="0">
                <a:solidFill>
                  <a:srgbClr val="FF0000"/>
                </a:solidFill>
              </a:rPr>
              <a:t>Examine </a:t>
            </a:r>
            <a:r>
              <a:rPr lang="en-US" sz="3700" dirty="0">
                <a:solidFill>
                  <a:srgbClr val="FF0000"/>
                </a:solidFill>
              </a:rPr>
              <a:t>how fiscal policy can be used to promote long-term </a:t>
            </a:r>
            <a:r>
              <a:rPr lang="en-US" sz="3700" dirty="0" smtClean="0">
                <a:solidFill>
                  <a:srgbClr val="FF0000"/>
                </a:solidFill>
              </a:rPr>
              <a:t>economic growth</a:t>
            </a:r>
            <a:r>
              <a:rPr lang="en-US" sz="3700" dirty="0">
                <a:solidFill>
                  <a:srgbClr val="FF0000"/>
                </a:solidFill>
              </a:rPr>
              <a:t>. </a:t>
            </a:r>
            <a:r>
              <a:rPr lang="en-US" sz="3700" dirty="0" smtClean="0">
                <a:solidFill>
                  <a:srgbClr val="FF0000"/>
                </a:solidFill>
              </a:rPr>
              <a:t>(6)</a:t>
            </a:r>
            <a:endParaRPr lang="en-GB" sz="3700" dirty="0">
              <a:solidFill>
                <a:srgbClr val="FF0000"/>
              </a:solidFill>
            </a:endParaRPr>
          </a:p>
        </p:txBody>
      </p:sp>
      <p:pic>
        <p:nvPicPr>
          <p:cNvPr id="28674" name="Picture 2" descr="Image result for conflicting macroeconomic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71" r="2835" b="15278"/>
          <a:stretch/>
        </p:blipFill>
        <p:spPr bwMode="auto">
          <a:xfrm>
            <a:off x="6588224" y="1052736"/>
            <a:ext cx="2232248" cy="1497848"/>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Image result for conflicting macroeconomic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0" b="2426"/>
          <a:stretch/>
        </p:blipFill>
        <p:spPr bwMode="auto">
          <a:xfrm>
            <a:off x="6588224" y="2636912"/>
            <a:ext cx="2232248" cy="1662707"/>
          </a:xfrm>
          <a:prstGeom prst="rect">
            <a:avLst/>
          </a:prstGeom>
          <a:noFill/>
          <a:extLst>
            <a:ext uri="{909E8E84-426E-40DD-AFC4-6F175D3DCCD1}">
              <a14:hiddenFill xmlns:a14="http://schemas.microsoft.com/office/drawing/2010/main">
                <a:solidFill>
                  <a:srgbClr val="FFFFFF"/>
                </a:solidFill>
              </a14:hiddenFill>
            </a:ext>
          </a:extLst>
        </p:spPr>
      </p:pic>
      <p:pic>
        <p:nvPicPr>
          <p:cNvPr id="28678" name="Picture 6" descr="Image result for conflicting macroeconomic objectives"/>
          <p:cNvPicPr>
            <a:picLocks noChangeAspect="1" noChangeArrowheads="1"/>
          </p:cNvPicPr>
          <p:nvPr/>
        </p:nvPicPr>
        <p:blipFill rotWithShape="1">
          <a:blip r:embed="rId5">
            <a:extLst>
              <a:ext uri="{28A0092B-C50C-407E-A947-70E740481C1C}">
                <a14:useLocalDpi xmlns:a14="http://schemas.microsoft.com/office/drawing/2010/main" val="0"/>
              </a:ext>
            </a:extLst>
          </a:blip>
          <a:srcRect l="2166" t="11593" r="33751" b="2893"/>
          <a:stretch/>
        </p:blipFill>
        <p:spPr bwMode="auto">
          <a:xfrm>
            <a:off x="6588224" y="4437113"/>
            <a:ext cx="2232248" cy="2232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870538"/>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5.2 – Monetary Policy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175</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604611"/>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90" b="1" dirty="0">
                <a:solidFill>
                  <a:srgbClr val="FF0000"/>
                </a:solidFill>
              </a:rPr>
              <a:t>Monetary policy </a:t>
            </a:r>
            <a:r>
              <a:rPr lang="en-US" sz="1990" dirty="0"/>
              <a:t>is the manipulation </a:t>
            </a:r>
            <a:r>
              <a:rPr lang="en-US" sz="1990" dirty="0" smtClean="0"/>
              <a:t>of interest </a:t>
            </a:r>
            <a:r>
              <a:rPr lang="en-US" sz="1990" dirty="0"/>
              <a:t>rates, exchange rates and the </a:t>
            </a:r>
            <a:r>
              <a:rPr lang="en-US" sz="1990" dirty="0" smtClean="0"/>
              <a:t>money supply </a:t>
            </a:r>
            <a:r>
              <a:rPr lang="en-US" sz="1990" dirty="0"/>
              <a:t>to control the amount of spending and </a:t>
            </a:r>
            <a:r>
              <a:rPr lang="en-US" sz="1990" dirty="0" smtClean="0"/>
              <a:t>investment </a:t>
            </a:r>
            <a:r>
              <a:rPr lang="en-US" sz="1990" dirty="0"/>
              <a:t>in an economy. !</a:t>
            </a:r>
            <a:r>
              <a:rPr lang="en-US" sz="1990" dirty="0" smtClean="0"/>
              <a:t>merest rates </a:t>
            </a:r>
            <a:r>
              <a:rPr lang="en-US" sz="1990" dirty="0"/>
              <a:t>can refer to the price of borrowing money or the yield from saving money </a:t>
            </a:r>
            <a:r>
              <a:rPr lang="en-US" sz="1990" dirty="0" smtClean="0"/>
              <a:t>at a </a:t>
            </a:r>
            <a:r>
              <a:rPr lang="en-US" sz="1990" dirty="0"/>
              <a:t>financial institution. The money supply refers to the entire quantity of </a:t>
            </a:r>
            <a:r>
              <a:rPr lang="en-US" sz="1990" dirty="0" smtClean="0"/>
              <a:t>money circulating </a:t>
            </a:r>
            <a:r>
              <a:rPr lang="en-US" sz="1990" dirty="0"/>
              <a:t>an economy, including notes and coins, bank loans and bank </a:t>
            </a:r>
            <a:r>
              <a:rPr lang="en-US" sz="1990" dirty="0" smtClean="0"/>
              <a:t>deposits.</a:t>
            </a:r>
            <a:endParaRPr lang="en-US" sz="1990" dirty="0"/>
          </a:p>
          <a:p>
            <a:pPr marL="361950" indent="-361950">
              <a:buClr>
                <a:srgbClr val="00B050"/>
              </a:buClr>
              <a:buFont typeface="Wingdings 3" panose="05040102010807070707" pitchFamily="18" charset="2"/>
              <a:buChar char=""/>
            </a:pPr>
            <a:r>
              <a:rPr lang="en-US" sz="1990" dirty="0"/>
              <a:t>Direct control </a:t>
            </a:r>
            <a:r>
              <a:rPr lang="en-US" sz="1990" dirty="0" smtClean="0"/>
              <a:t>of the </a:t>
            </a:r>
            <a:r>
              <a:rPr lang="en-US" sz="1990" b="1" dirty="0">
                <a:solidFill>
                  <a:srgbClr val="FF0000"/>
                </a:solidFill>
              </a:rPr>
              <a:t>money supply </a:t>
            </a:r>
            <a:r>
              <a:rPr lang="en-US" sz="1990" dirty="0"/>
              <a:t>is </a:t>
            </a:r>
            <a:r>
              <a:rPr lang="en-US" sz="1990" dirty="0" smtClean="0"/>
              <a:t>relatively </a:t>
            </a:r>
            <a:r>
              <a:rPr lang="en-US" sz="1990" dirty="0"/>
              <a:t>difficult, as the </a:t>
            </a:r>
            <a:r>
              <a:rPr lang="en-US" sz="1990" dirty="0" smtClean="0"/>
              <a:t>definition of </a:t>
            </a:r>
            <a:r>
              <a:rPr lang="en-US" sz="1990" dirty="0"/>
              <a:t>money is quite loose and banks can create credit quite </a:t>
            </a:r>
            <a:r>
              <a:rPr lang="en-US" sz="1990" dirty="0" smtClean="0"/>
              <a:t>easily. Manipulation </a:t>
            </a:r>
            <a:r>
              <a:rPr lang="en-US" sz="1990" dirty="0"/>
              <a:t>of exchange rates </a:t>
            </a:r>
            <a:r>
              <a:rPr lang="en-US" sz="1990" dirty="0" smtClean="0"/>
              <a:t>is </a:t>
            </a:r>
            <a:r>
              <a:rPr lang="en-US" sz="1990" dirty="0"/>
              <a:t>also rather difficult </a:t>
            </a:r>
            <a:r>
              <a:rPr lang="en-US" sz="1990" dirty="0" smtClean="0"/>
              <a:t>for many </a:t>
            </a:r>
            <a:r>
              <a:rPr lang="en-US" sz="1990" dirty="0"/>
              <a:t>countries due to the reliance on </a:t>
            </a:r>
            <a:r>
              <a:rPr lang="en-US" sz="1990" dirty="0" smtClean="0"/>
              <a:t>international </a:t>
            </a:r>
            <a:r>
              <a:rPr lang="en-US" sz="1990" dirty="0"/>
              <a:t>trade and compliance </a:t>
            </a:r>
            <a:r>
              <a:rPr lang="en-US" sz="1990" dirty="0" smtClean="0"/>
              <a:t>with the </a:t>
            </a:r>
            <a:r>
              <a:rPr lang="en-US" sz="1990" dirty="0"/>
              <a:t>regulations of the World Trade </a:t>
            </a:r>
            <a:r>
              <a:rPr lang="en-US" sz="1990" dirty="0" smtClean="0"/>
              <a:t>Organization. </a:t>
            </a:r>
            <a:r>
              <a:rPr lang="en-US" sz="1990" dirty="0"/>
              <a:t>Hence, </a:t>
            </a:r>
            <a:r>
              <a:rPr lang="en-US" sz="1990" dirty="0" smtClean="0"/>
              <a:t>most </a:t>
            </a:r>
            <a:br>
              <a:rPr lang="en-US" sz="1990" dirty="0" smtClean="0"/>
            </a:br>
            <a:r>
              <a:rPr lang="en-US" sz="1990" dirty="0" smtClean="0"/>
              <a:t>governments </a:t>
            </a:r>
            <a:r>
              <a:rPr lang="en-US" sz="1990" dirty="0"/>
              <a:t>rely on </a:t>
            </a:r>
            <a:r>
              <a:rPr lang="en-US" sz="1990" b="1" dirty="0">
                <a:solidFill>
                  <a:srgbClr val="FF0000"/>
                </a:solidFill>
              </a:rPr>
              <a:t>interest </a:t>
            </a:r>
            <a:r>
              <a:rPr lang="en-US" sz="1990" b="1" dirty="0" smtClean="0">
                <a:solidFill>
                  <a:srgbClr val="FF0000"/>
                </a:solidFill>
              </a:rPr>
              <a:t>rate </a:t>
            </a:r>
            <a:r>
              <a:rPr lang="en-US" sz="1990" b="1" dirty="0">
                <a:solidFill>
                  <a:srgbClr val="FF0000"/>
                </a:solidFill>
              </a:rPr>
              <a:t>policy </a:t>
            </a:r>
            <a:r>
              <a:rPr lang="en-US" sz="1990" b="1" dirty="0" smtClean="0">
                <a:solidFill>
                  <a:srgbClr val="FF0000"/>
                </a:solidFill>
              </a:rPr>
              <a:t/>
            </a:r>
            <a:br>
              <a:rPr lang="en-US" sz="1990" b="1" dirty="0" smtClean="0">
                <a:solidFill>
                  <a:srgbClr val="FF0000"/>
                </a:solidFill>
              </a:rPr>
            </a:br>
            <a:r>
              <a:rPr lang="en-US" sz="1990" dirty="0" smtClean="0"/>
              <a:t>to achieve </a:t>
            </a:r>
            <a:r>
              <a:rPr lang="en-US" sz="1990" dirty="0"/>
              <a:t>economic </a:t>
            </a:r>
            <a:r>
              <a:rPr lang="en-US" sz="1990" dirty="0" smtClean="0"/>
              <a:t>stability.</a:t>
            </a:r>
          </a:p>
          <a:p>
            <a:pPr marL="361950" indent="-361950">
              <a:buClr>
                <a:srgbClr val="00B050"/>
              </a:buClr>
              <a:buFont typeface="Wingdings 3" panose="05040102010807070707" pitchFamily="18" charset="2"/>
              <a:buChar char=""/>
            </a:pPr>
            <a:r>
              <a:rPr lang="en-US" sz="1990" dirty="0" smtClean="0"/>
              <a:t>In most countries</a:t>
            </a:r>
            <a:r>
              <a:rPr lang="en-US" sz="1990" dirty="0"/>
              <a:t>, the central bank or </a:t>
            </a:r>
            <a:r>
              <a:rPr lang="en-US" sz="1990" dirty="0" smtClean="0"/>
              <a:t/>
            </a:r>
            <a:br>
              <a:rPr lang="en-US" sz="1990" dirty="0" smtClean="0"/>
            </a:br>
            <a:r>
              <a:rPr lang="en-US" sz="1990" dirty="0" smtClean="0"/>
              <a:t>monetary </a:t>
            </a:r>
            <a:r>
              <a:rPr lang="en-US" sz="1990" dirty="0"/>
              <a:t>authority (see Chapter 6) is </a:t>
            </a:r>
            <a:r>
              <a:rPr lang="en-US" sz="1990" dirty="0" smtClean="0"/>
              <a:t/>
            </a:r>
            <a:br>
              <a:rPr lang="en-US" sz="1990" dirty="0" smtClean="0"/>
            </a:br>
            <a:r>
              <a:rPr lang="en-US" sz="1990" dirty="0" smtClean="0"/>
              <a:t>responsible for overseeing </a:t>
            </a:r>
            <a:r>
              <a:rPr lang="en-US" sz="1990" dirty="0"/>
              <a:t>exchange </a:t>
            </a:r>
            <a:r>
              <a:rPr lang="en-US" sz="1990" dirty="0" smtClean="0"/>
              <a:t/>
            </a:r>
            <a:br>
              <a:rPr lang="en-US" sz="1990" dirty="0" smtClean="0"/>
            </a:br>
            <a:r>
              <a:rPr lang="en-US" sz="1990" dirty="0" smtClean="0"/>
              <a:t>rate </a:t>
            </a:r>
            <a:r>
              <a:rPr lang="en-US" sz="1990" dirty="0"/>
              <a:t>changes.</a:t>
            </a:r>
            <a:endParaRPr lang="en-GB" sz="1990" dirty="0"/>
          </a:p>
        </p:txBody>
      </p:sp>
      <p:pic>
        <p:nvPicPr>
          <p:cNvPr id="32770" name="Picture 2" descr="Image result for egyptian 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9" y="4797152"/>
            <a:ext cx="2952328" cy="134324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004048" y="6165304"/>
            <a:ext cx="3855543" cy="584775"/>
          </a:xfrm>
          <a:prstGeom prst="rect">
            <a:avLst/>
          </a:prstGeom>
        </p:spPr>
        <p:txBody>
          <a:bodyPr wrap="none">
            <a:spAutoFit/>
          </a:bodyPr>
          <a:lstStyle/>
          <a:p>
            <a:pPr algn="r"/>
            <a:r>
              <a:rPr lang="en-US" sz="1600" dirty="0">
                <a:latin typeface="Arial" panose="020B0604020202020204" pitchFamily="34" charset="0"/>
              </a:rPr>
              <a:t>Monetary policy is used to control </a:t>
            </a:r>
            <a:r>
              <a:rPr lang="en-US" sz="1600" dirty="0" smtClean="0">
                <a:latin typeface="Arial" panose="020B0604020202020204" pitchFamily="34" charset="0"/>
              </a:rPr>
              <a:t/>
            </a:r>
            <a:br>
              <a:rPr lang="en-US" sz="1600" dirty="0" smtClean="0">
                <a:latin typeface="Arial" panose="020B0604020202020204" pitchFamily="34" charset="0"/>
              </a:rPr>
            </a:br>
            <a:r>
              <a:rPr lang="en-US" sz="1600" dirty="0" smtClean="0">
                <a:latin typeface="Arial" panose="020B0604020202020204" pitchFamily="34" charset="0"/>
              </a:rPr>
              <a:t>spending </a:t>
            </a:r>
            <a:r>
              <a:rPr lang="en-US" sz="1600" dirty="0">
                <a:latin typeface="Arial" panose="020B0604020202020204" pitchFamily="34" charset="0"/>
              </a:rPr>
              <a:t>and investment in an economy</a:t>
            </a:r>
            <a:endParaRPr lang="en-GB" sz="1600" dirty="0"/>
          </a:p>
        </p:txBody>
      </p:sp>
    </p:spTree>
    <p:extLst>
      <p:ext uri="{BB962C8B-B14F-4D97-AF65-F5344CB8AC3E}">
        <p14:creationId xmlns:p14="http://schemas.microsoft.com/office/powerpoint/2010/main" val="148068195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5.2 – Use Of Monetary Policy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175</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793894"/>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50" dirty="0"/>
              <a:t>Like fiscal policy, monetary policy can be used </a:t>
            </a:r>
            <a:r>
              <a:rPr lang="en-US" sz="1950" dirty="0" smtClean="0"/>
              <a:t/>
            </a:r>
            <a:br>
              <a:rPr lang="en-US" sz="1950" dirty="0" smtClean="0"/>
            </a:br>
            <a:r>
              <a:rPr lang="en-US" sz="1950" dirty="0" smtClean="0"/>
              <a:t>either </a:t>
            </a:r>
            <a:r>
              <a:rPr lang="en-US" sz="1950" dirty="0"/>
              <a:t>to expand or to </a:t>
            </a:r>
            <a:r>
              <a:rPr lang="en-US" sz="1950" dirty="0" smtClean="0"/>
              <a:t>contract economic </a:t>
            </a:r>
            <a:r>
              <a:rPr lang="en-US" sz="1950" dirty="0"/>
              <a:t>activity </a:t>
            </a:r>
            <a:r>
              <a:rPr lang="en-IE" sz="1950" dirty="0" smtClean="0"/>
              <a:t/>
            </a:r>
            <a:br>
              <a:rPr lang="en-IE" sz="1950" dirty="0" smtClean="0"/>
            </a:br>
            <a:r>
              <a:rPr lang="en-US" sz="1950" dirty="0" smtClean="0"/>
              <a:t>in </a:t>
            </a:r>
            <a:r>
              <a:rPr lang="en-US" sz="1950" dirty="0"/>
              <a:t>the economy.</a:t>
            </a:r>
          </a:p>
          <a:p>
            <a:pPr marL="361950" indent="-361950">
              <a:buClr>
                <a:srgbClr val="00B050"/>
              </a:buClr>
              <a:buFont typeface="Wingdings 3" panose="05040102010807070707" pitchFamily="18" charset="2"/>
              <a:buChar char=""/>
            </a:pPr>
            <a:r>
              <a:rPr lang="en-US" sz="1950" b="1" dirty="0" smtClean="0">
                <a:solidFill>
                  <a:srgbClr val="FF0000"/>
                </a:solidFill>
              </a:rPr>
              <a:t>Expansionary </a:t>
            </a:r>
            <a:r>
              <a:rPr lang="en-US" sz="1950" b="1" dirty="0">
                <a:solidFill>
                  <a:srgbClr val="FF0000"/>
                </a:solidFill>
              </a:rPr>
              <a:t>monetary policy</a:t>
            </a:r>
            <a:r>
              <a:rPr lang="en-US" sz="1950" dirty="0"/>
              <a:t>, also known as </a:t>
            </a:r>
            <a:r>
              <a:rPr lang="en-IE" sz="1950" dirty="0" smtClean="0"/>
              <a:t/>
            </a:r>
            <a:br>
              <a:rPr lang="en-IE" sz="1950" dirty="0" smtClean="0"/>
            </a:br>
            <a:r>
              <a:rPr lang="en-US" sz="1950" dirty="0" smtClean="0"/>
              <a:t>loose </a:t>
            </a:r>
            <a:r>
              <a:rPr lang="en-US" sz="1950" dirty="0"/>
              <a:t>monetary policy, </a:t>
            </a:r>
            <a:r>
              <a:rPr lang="en-US" sz="1950" dirty="0" smtClean="0"/>
              <a:t>aims to </a:t>
            </a:r>
            <a:r>
              <a:rPr lang="en-US" sz="1950" dirty="0"/>
              <a:t>boost economic </a:t>
            </a:r>
            <a:r>
              <a:rPr lang="en-US" sz="1950" dirty="0" smtClean="0"/>
              <a:t/>
            </a:r>
            <a:br>
              <a:rPr lang="en-US" sz="1950" dirty="0" smtClean="0"/>
            </a:br>
            <a:r>
              <a:rPr lang="en-US" sz="1950" dirty="0" smtClean="0"/>
              <a:t>activity </a:t>
            </a:r>
            <a:r>
              <a:rPr lang="en-US" sz="1950" dirty="0"/>
              <a:t>by expanding the money supply. This is </a:t>
            </a:r>
            <a:r>
              <a:rPr lang="en-US" sz="1950" dirty="0" smtClean="0"/>
              <a:t/>
            </a:r>
            <a:br>
              <a:rPr lang="en-US" sz="1950" dirty="0" smtClean="0"/>
            </a:br>
            <a:r>
              <a:rPr lang="en-US" sz="1950" dirty="0" smtClean="0"/>
              <a:t>done </a:t>
            </a:r>
            <a:r>
              <a:rPr lang="en-US" sz="1950" dirty="0"/>
              <a:t>mainly </a:t>
            </a:r>
            <a:r>
              <a:rPr lang="en-US" sz="1950" dirty="0" smtClean="0"/>
              <a:t>by lowering </a:t>
            </a:r>
            <a:r>
              <a:rPr lang="en-US" sz="1950" dirty="0"/>
              <a:t>interest rates. This </a:t>
            </a:r>
            <a:r>
              <a:rPr lang="en-US" sz="1950" dirty="0" smtClean="0"/>
              <a:t/>
            </a:r>
            <a:br>
              <a:rPr lang="en-US" sz="1950" dirty="0" smtClean="0"/>
            </a:br>
            <a:r>
              <a:rPr lang="en-US" sz="1950" dirty="0" smtClean="0"/>
              <a:t>makes </a:t>
            </a:r>
            <a:r>
              <a:rPr lang="en-US" sz="1950" dirty="0"/>
              <a:t>borrowing more attractive to households </a:t>
            </a:r>
            <a:r>
              <a:rPr lang="en-US" sz="1950" dirty="0" smtClean="0"/>
              <a:t/>
            </a:r>
            <a:br>
              <a:rPr lang="en-US" sz="1950" dirty="0" smtClean="0"/>
            </a:br>
            <a:r>
              <a:rPr lang="en-US" sz="1950" dirty="0" smtClean="0"/>
              <a:t>and </a:t>
            </a:r>
            <a:r>
              <a:rPr lang="en-US" sz="1950" dirty="0"/>
              <a:t>firms because they are charged lower </a:t>
            </a:r>
            <a:r>
              <a:rPr lang="en-US" sz="1950" dirty="0" smtClean="0"/>
              <a:t/>
            </a:r>
            <a:br>
              <a:rPr lang="en-US" sz="1950" dirty="0" smtClean="0"/>
            </a:br>
            <a:r>
              <a:rPr lang="en-US" sz="1950" dirty="0" smtClean="0"/>
              <a:t>interest </a:t>
            </a:r>
            <a:r>
              <a:rPr lang="en-US" sz="1950" dirty="0"/>
              <a:t>repayments on their loans. Those </a:t>
            </a:r>
            <a:r>
              <a:rPr lang="en-US" sz="1950" dirty="0" smtClean="0"/>
              <a:t>with </a:t>
            </a:r>
            <a:br>
              <a:rPr lang="en-US" sz="1950" dirty="0" smtClean="0"/>
            </a:br>
            <a:r>
              <a:rPr lang="en-US" sz="1950" dirty="0" smtClean="0"/>
              <a:t>existing </a:t>
            </a:r>
            <a:r>
              <a:rPr lang="en-US" sz="1950" dirty="0"/>
              <a:t>loans and mortgages have more </a:t>
            </a:r>
            <a:r>
              <a:rPr lang="en-US" sz="1950" dirty="0" smtClean="0"/>
              <a:t/>
            </a:r>
            <a:br>
              <a:rPr lang="en-US" sz="1950" dirty="0" smtClean="0"/>
            </a:br>
            <a:r>
              <a:rPr lang="en-US" sz="1950" dirty="0" smtClean="0"/>
              <a:t>disposable </a:t>
            </a:r>
            <a:r>
              <a:rPr lang="en-US" sz="1950" dirty="0"/>
              <a:t>income, so they have more </a:t>
            </a:r>
            <a:r>
              <a:rPr lang="en-US" sz="1950" dirty="0" smtClean="0"/>
              <a:t>money </a:t>
            </a:r>
            <a:br>
              <a:rPr lang="en-US" sz="1950" dirty="0" smtClean="0"/>
            </a:br>
            <a:r>
              <a:rPr lang="en-US" sz="1950" dirty="0" smtClean="0"/>
              <a:t>available </a:t>
            </a:r>
            <a:r>
              <a:rPr lang="en-US" sz="1950" dirty="0"/>
              <a:t>to spend.</a:t>
            </a:r>
          </a:p>
          <a:p>
            <a:pPr marL="361950" indent="-361950">
              <a:buClr>
                <a:srgbClr val="00B050"/>
              </a:buClr>
              <a:buFont typeface="Wingdings 3" panose="05040102010807070707" pitchFamily="18" charset="2"/>
              <a:buChar char=""/>
            </a:pPr>
            <a:r>
              <a:rPr lang="en-US" sz="1950" dirty="0"/>
              <a:t>With </a:t>
            </a:r>
            <a:r>
              <a:rPr lang="en-US" sz="1950" b="1" dirty="0">
                <a:solidFill>
                  <a:srgbClr val="FF0000"/>
                </a:solidFill>
              </a:rPr>
              <a:t>contractionary monetary policy</a:t>
            </a:r>
            <a:r>
              <a:rPr lang="en-US" sz="1950" dirty="0"/>
              <a:t>, also </a:t>
            </a:r>
            <a:r>
              <a:rPr lang="en-US" sz="1950" dirty="0" smtClean="0"/>
              <a:t/>
            </a:r>
            <a:br>
              <a:rPr lang="en-US" sz="1950" dirty="0" smtClean="0"/>
            </a:br>
            <a:r>
              <a:rPr lang="en-US" sz="1950" dirty="0" smtClean="0"/>
              <a:t>known as </a:t>
            </a:r>
            <a:r>
              <a:rPr lang="en-US" sz="1950" dirty="0"/>
              <a:t>tight monetary policy, </a:t>
            </a:r>
            <a:r>
              <a:rPr lang="en-US" sz="1950" dirty="0" smtClean="0"/>
              <a:t>an increase </a:t>
            </a:r>
            <a:r>
              <a:rPr lang="en-US" sz="1950" dirty="0"/>
              <a:t>in interest rates </a:t>
            </a:r>
            <a:r>
              <a:rPr lang="en-US" sz="1950" dirty="0" smtClean="0"/>
              <a:t>tends </a:t>
            </a:r>
            <a:r>
              <a:rPr lang="en-US" sz="1950" dirty="0"/>
              <a:t>to reduce spending and </a:t>
            </a:r>
            <a:r>
              <a:rPr lang="en-US" sz="1950" dirty="0" smtClean="0"/>
              <a:t>investment </a:t>
            </a:r>
            <a:r>
              <a:rPr lang="en-US" sz="1950" dirty="0"/>
              <a:t>in the economy.</a:t>
            </a:r>
          </a:p>
          <a:p>
            <a:pPr marL="361950" indent="-361950">
              <a:buClr>
                <a:srgbClr val="00B050"/>
              </a:buClr>
              <a:buFont typeface="Wingdings 3" panose="05040102010807070707" pitchFamily="18" charset="2"/>
              <a:buChar char=""/>
            </a:pPr>
            <a:r>
              <a:rPr lang="en-US" sz="1950" dirty="0"/>
              <a:t>Thus, this slows down economic activity. Tight monetary policy is used to </a:t>
            </a:r>
            <a:r>
              <a:rPr lang="en-US" sz="1950" dirty="0" smtClean="0"/>
              <a:t>control the </a:t>
            </a:r>
            <a:r>
              <a:rPr lang="en-US" sz="1950" dirty="0"/>
              <a:t>threat of inflation, although it can harm economic growth and therefore </a:t>
            </a:r>
            <a:r>
              <a:rPr lang="en-US" sz="1950" dirty="0" smtClean="0"/>
              <a:t>cause job </a:t>
            </a:r>
            <a:r>
              <a:rPr lang="en-US" sz="1950" dirty="0"/>
              <a:t>losses in the long run.</a:t>
            </a:r>
            <a:endParaRPr lang="en-GB" sz="1950" dirty="0"/>
          </a:p>
        </p:txBody>
      </p:sp>
      <p:pic>
        <p:nvPicPr>
          <p:cNvPr id="33794" name="Picture 2" descr="Image result for Expansionary monetary policy"/>
          <p:cNvPicPr>
            <a:picLocks noChangeAspect="1" noChangeArrowheads="1"/>
          </p:cNvPicPr>
          <p:nvPr/>
        </p:nvPicPr>
        <p:blipFill rotWithShape="1">
          <a:blip r:embed="rId3">
            <a:extLst>
              <a:ext uri="{28A0092B-C50C-407E-A947-70E740481C1C}">
                <a14:useLocalDpi xmlns:a14="http://schemas.microsoft.com/office/drawing/2010/main" val="0"/>
              </a:ext>
            </a:extLst>
          </a:blip>
          <a:srcRect l="9394" t="2696" r="7550" b="7182"/>
          <a:stretch/>
        </p:blipFill>
        <p:spPr bwMode="auto">
          <a:xfrm>
            <a:off x="6444208" y="1091543"/>
            <a:ext cx="2376264" cy="4065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21136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5.2 – Use Of Monetary Policy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176</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3674852"/>
          </a:xfrm>
          <a:prstGeom prst="rect">
            <a:avLst/>
          </a:prstGeom>
          <a:solidFill>
            <a:schemeClr val="accent5">
              <a:lumMod val="40000"/>
              <a:lumOff val="60000"/>
            </a:schemeClr>
          </a:solidFill>
          <a:ln w="57150">
            <a:solidFill>
              <a:srgbClr val="002060"/>
            </a:solidFill>
          </a:ln>
        </p:spPr>
        <p:txBody>
          <a:bodyPr wrap="square" numCol="1" rtlCol="0">
            <a:spAutoFit/>
          </a:bodyPr>
          <a:lstStyle/>
          <a:p>
            <a:pPr>
              <a:buClr>
                <a:srgbClr val="00B050"/>
              </a:buClr>
            </a:pPr>
            <a:r>
              <a:rPr lang="en-US" sz="1940" b="1" dirty="0"/>
              <a:t>Case Study: Quantitative easing</a:t>
            </a:r>
          </a:p>
          <a:p>
            <a:pPr marL="361950" indent="-361950">
              <a:buClr>
                <a:srgbClr val="C00000"/>
              </a:buClr>
              <a:buFont typeface="Wingdings 3" panose="05040102010807070707" pitchFamily="18" charset="2"/>
              <a:buChar char=""/>
            </a:pPr>
            <a:r>
              <a:rPr lang="en-US" sz="1940" dirty="0"/>
              <a:t>Following the global financial crisis of 2008, the UK and US central banks made </a:t>
            </a:r>
            <a:r>
              <a:rPr lang="en-US" sz="1940" dirty="0" smtClean="0"/>
              <a:t>significant cuts </a:t>
            </a:r>
            <a:r>
              <a:rPr lang="en-US" sz="1940" dirty="0"/>
              <a:t>to interest rates to encourage people to spend money, rather than to save it. </a:t>
            </a:r>
            <a:r>
              <a:rPr lang="en-US" sz="1940" dirty="0" smtClean="0"/>
              <a:t>However, with </a:t>
            </a:r>
            <a:r>
              <a:rPr lang="en-US" sz="1940" dirty="0"/>
              <a:t>interest rates at their lowest levels in history - near </a:t>
            </a:r>
            <a:r>
              <a:rPr lang="en-US" sz="1940" dirty="0" smtClean="0"/>
              <a:t>0% </a:t>
            </a:r>
            <a:r>
              <a:rPr lang="en-US" sz="1940" dirty="0"/>
              <a:t>- they could not </a:t>
            </a:r>
            <a:r>
              <a:rPr lang="en-US" sz="1940" dirty="0" smtClean="0"/>
              <a:t>go any </a:t>
            </a:r>
            <a:r>
              <a:rPr lang="en-US" sz="1940" dirty="0"/>
              <a:t>lower.</a:t>
            </a:r>
          </a:p>
          <a:p>
            <a:pPr marL="361950" indent="-361950">
              <a:buClr>
                <a:srgbClr val="C00000"/>
              </a:buClr>
              <a:buFont typeface="Wingdings 3" panose="05040102010807070707" pitchFamily="18" charset="2"/>
              <a:buChar char=""/>
            </a:pPr>
            <a:r>
              <a:rPr lang="en-US" sz="1940" dirty="0" smtClean="0"/>
              <a:t>The Bank of England and the Federal Reserve had only one other option – </a:t>
            </a:r>
            <a:r>
              <a:rPr lang="en-US" sz="1940" b="1" dirty="0" smtClean="0"/>
              <a:t>quantitative easing </a:t>
            </a:r>
            <a:r>
              <a:rPr lang="en-US" sz="1940" dirty="0"/>
              <a:t>(QE). This form of monetary policy directly injects money into the economy. This </a:t>
            </a:r>
            <a:r>
              <a:rPr lang="en-US" sz="1940" dirty="0" smtClean="0"/>
              <a:t>is done by the central bank buying bonds (adept security or a promise to pay a lender at a later </a:t>
            </a:r>
            <a:r>
              <a:rPr lang="en-US" sz="1940" dirty="0"/>
              <a:t>date). The institutions selling these bonds, such as commercial banks and </a:t>
            </a:r>
            <a:r>
              <a:rPr lang="en-US" sz="1940" dirty="0" smtClean="0"/>
              <a:t>insurance companies</a:t>
            </a:r>
            <a:r>
              <a:rPr lang="en-US" sz="1940" dirty="0"/>
              <a:t>, then have 'new' money in their accounts, thus helping to boost the </a:t>
            </a:r>
            <a:r>
              <a:rPr lang="en-US" sz="1940" dirty="0" smtClean="0"/>
              <a:t>money supply and to promote lending (and hence spending</a:t>
            </a:r>
            <a:r>
              <a:rPr lang="en-US" sz="1940" dirty="0"/>
              <a:t>).</a:t>
            </a:r>
            <a:endParaRPr lang="en-GB" sz="1940" dirty="0"/>
          </a:p>
        </p:txBody>
      </p:sp>
      <p:sp>
        <p:nvSpPr>
          <p:cNvPr id="4" name="Rectangle 3"/>
          <p:cNvSpPr/>
          <p:nvPr/>
        </p:nvSpPr>
        <p:spPr>
          <a:xfrm>
            <a:off x="251520" y="4941168"/>
            <a:ext cx="8568952" cy="1631216"/>
          </a:xfrm>
          <a:prstGeom prst="rect">
            <a:avLst/>
          </a:prstGeom>
          <a:solidFill>
            <a:schemeClr val="accent6">
              <a:lumMod val="40000"/>
              <a:lumOff val="6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GB" sz="2000" dirty="0" smtClean="0">
                <a:latin typeface="Arial" panose="020B0604020202020204" pitchFamily="34" charset="0"/>
                <a:cs typeface="Arial" panose="020B0604020202020204" pitchFamily="34" charset="0"/>
              </a:rPr>
              <a:t>Japan's interest rates averaged just 3.26% between 1972 and 2013, and have rarely gone beyond 0% since 1999. </a:t>
            </a:r>
            <a:r>
              <a:rPr lang="en-US" sz="2000" dirty="0" smtClean="0">
                <a:latin typeface="Arial" panose="020B0604020202020204" pitchFamily="34" charset="0"/>
                <a:cs typeface="Arial" panose="020B0604020202020204" pitchFamily="34" charset="0"/>
              </a:rPr>
              <a:t>Use </a:t>
            </a:r>
            <a:r>
              <a:rPr lang="en-US" sz="2000" dirty="0">
                <a:latin typeface="Arial" panose="020B0604020202020204" pitchFamily="34" charset="0"/>
                <a:cs typeface="Arial" panose="020B0604020202020204" pitchFamily="34" charset="0"/>
              </a:rPr>
              <a:t>the internet to investigate the reasons behind Japan's policy of extremely </a:t>
            </a:r>
            <a:r>
              <a:rPr lang="en-US" sz="2000" dirty="0" smtClean="0">
                <a:latin typeface="Arial" panose="020B0604020202020204" pitchFamily="34" charset="0"/>
                <a:cs typeface="Arial" panose="020B0604020202020204" pitchFamily="34" charset="0"/>
              </a:rPr>
              <a:t>low interest </a:t>
            </a:r>
            <a:r>
              <a:rPr lang="en-US" sz="2000" dirty="0">
                <a:latin typeface="Arial" panose="020B0604020202020204" pitchFamily="34" charset="0"/>
                <a:cs typeface="Arial" panose="020B0604020202020204" pitchFamily="34" charset="0"/>
              </a:rPr>
              <a:t>rates. </a:t>
            </a:r>
            <a:r>
              <a:rPr lang="en-US" sz="2000" dirty="0" smtClean="0">
                <a:latin typeface="Arial" panose="020B0604020202020204" pitchFamily="34" charset="0"/>
                <a:cs typeface="Arial" panose="020B0604020202020204" pitchFamily="34" charset="0"/>
              </a:rPr>
              <a:t>Start here: </a:t>
            </a:r>
            <a:r>
              <a:rPr lang="en-US" sz="2000" dirty="0" smtClean="0">
                <a:latin typeface="Arial" panose="020B0604020202020204" pitchFamily="34" charset="0"/>
                <a:cs typeface="Arial" panose="020B0604020202020204" pitchFamily="34" charset="0"/>
                <a:hlinkClick r:id="rId3"/>
              </a:rPr>
              <a:t>www.tradingeconomics.com/japan/interest-rate</a:t>
            </a:r>
            <a:r>
              <a:rPr lang="en-US" sz="2000" dirty="0">
                <a:latin typeface="Arial" panose="020B0604020202020204" pitchFamily="34" charset="0"/>
                <a:cs typeface="Arial" panose="020B0604020202020204" pitchFamily="34" charset="0"/>
                <a:hlinkClick r:id="rId3"/>
              </a:rPr>
              <a:t>.</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730519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5.2 – Use Of Monetary Policy</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176</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251520" y="1087284"/>
            <a:ext cx="8568951" cy="3291670"/>
          </a:xfrm>
          <a:prstGeom prst="rect">
            <a:avLst/>
          </a:prstGeom>
          <a:solidFill>
            <a:schemeClr val="accent5">
              <a:lumMod val="40000"/>
              <a:lumOff val="60000"/>
            </a:schemeClr>
          </a:solidFill>
          <a:ln w="57150">
            <a:solidFill>
              <a:srgbClr val="002060"/>
            </a:solidFill>
          </a:ln>
        </p:spPr>
        <p:txBody>
          <a:bodyPr wrap="square" numCol="1" rtlCol="0">
            <a:spAutoFit/>
          </a:bodyPr>
          <a:lstStyle/>
          <a:p>
            <a:pPr>
              <a:buClr>
                <a:srgbClr val="00B050"/>
              </a:buClr>
            </a:pPr>
            <a:r>
              <a:rPr lang="en-GB" sz="2310" b="1" dirty="0"/>
              <a:t>Study </a:t>
            </a:r>
            <a:r>
              <a:rPr lang="en-GB" sz="2310" b="1" dirty="0" smtClean="0"/>
              <a:t>tips</a:t>
            </a:r>
            <a:endParaRPr lang="en-GB" sz="2310" b="1" dirty="0"/>
          </a:p>
          <a:p>
            <a:pPr>
              <a:buClr>
                <a:srgbClr val="00B050"/>
              </a:buClr>
            </a:pPr>
            <a:r>
              <a:rPr lang="en-GB" sz="2310" dirty="0"/>
              <a:t>There is no </a:t>
            </a:r>
            <a:r>
              <a:rPr lang="en-GB" sz="2310" dirty="0" smtClean="0"/>
              <a:t>single interest 'rate‘ in an </a:t>
            </a:r>
            <a:r>
              <a:rPr lang="en-GB" sz="2310" dirty="0"/>
              <a:t>economy </a:t>
            </a:r>
            <a:r>
              <a:rPr lang="en-GB" sz="2310" dirty="0" smtClean="0"/>
              <a:t>but a </a:t>
            </a:r>
            <a:r>
              <a:rPr lang="en-GB" sz="2310" dirty="0"/>
              <a:t>structure </a:t>
            </a:r>
            <a:r>
              <a:rPr lang="en-GB" sz="2310" dirty="0" smtClean="0"/>
              <a:t>of different interest rates</a:t>
            </a:r>
            <a:r>
              <a:rPr lang="en-GB" sz="2310" dirty="0"/>
              <a:t>. This </a:t>
            </a:r>
            <a:r>
              <a:rPr lang="en-GB" sz="2310" dirty="0" smtClean="0"/>
              <a:t>is because </a:t>
            </a:r>
            <a:r>
              <a:rPr lang="en-GB" sz="2310" dirty="0"/>
              <a:t>there </a:t>
            </a:r>
            <a:r>
              <a:rPr lang="en-GB" sz="2310" dirty="0" smtClean="0"/>
              <a:t>is no </a:t>
            </a:r>
            <a:r>
              <a:rPr lang="en-GB" sz="2310" dirty="0"/>
              <a:t>single </a:t>
            </a:r>
            <a:r>
              <a:rPr lang="en-GB" sz="2310" dirty="0" smtClean="0"/>
              <a:t>market for loans, such as bank overdrafts, credit cards and mortgages – financial institutions charge different rates </a:t>
            </a:r>
            <a:r>
              <a:rPr lang="en-GB" sz="2310" dirty="0"/>
              <a:t>of </a:t>
            </a:r>
            <a:r>
              <a:rPr lang="en-GB" sz="2310" dirty="0" smtClean="0"/>
              <a:t>interest for </a:t>
            </a:r>
            <a:r>
              <a:rPr lang="en-GB" sz="2310" dirty="0"/>
              <a:t>all of these.</a:t>
            </a:r>
          </a:p>
          <a:p>
            <a:pPr>
              <a:buClr>
                <a:srgbClr val="00B050"/>
              </a:buClr>
            </a:pPr>
            <a:r>
              <a:rPr lang="en-GB" sz="2310" dirty="0"/>
              <a:t>Borrowers </a:t>
            </a:r>
            <a:r>
              <a:rPr lang="en-GB" sz="2310" dirty="0" smtClean="0"/>
              <a:t>also have different levels of risk</a:t>
            </a:r>
            <a:r>
              <a:rPr lang="en-GB" sz="2310" dirty="0"/>
              <a:t>: </a:t>
            </a:r>
            <a:r>
              <a:rPr lang="en-GB" sz="2310" dirty="0" smtClean="0"/>
              <a:t>i.e., lending to governments and large multinationals tends </a:t>
            </a:r>
            <a:r>
              <a:rPr lang="en-GB" sz="2310" dirty="0"/>
              <a:t>to </a:t>
            </a:r>
            <a:r>
              <a:rPr lang="en-GB" sz="2310" dirty="0" smtClean="0"/>
              <a:t>be less </a:t>
            </a:r>
            <a:r>
              <a:rPr lang="en-GB" sz="2310" dirty="0"/>
              <a:t>risky </a:t>
            </a:r>
            <a:r>
              <a:rPr lang="en-GB" sz="2310" dirty="0" smtClean="0"/>
              <a:t>than allowing private sole </a:t>
            </a:r>
            <a:r>
              <a:rPr lang="en-GB" sz="2310" dirty="0"/>
              <a:t>traders </a:t>
            </a:r>
            <a:r>
              <a:rPr lang="en-GB" sz="2310" dirty="0" smtClean="0"/>
              <a:t>or partnerships to borrow </a:t>
            </a:r>
            <a:r>
              <a:rPr lang="en-GB" sz="2310" dirty="0"/>
              <a:t>money.</a:t>
            </a:r>
          </a:p>
        </p:txBody>
      </p:sp>
      <p:sp>
        <p:nvSpPr>
          <p:cNvPr id="7" name="Rectangle 6"/>
          <p:cNvSpPr/>
          <p:nvPr/>
        </p:nvSpPr>
        <p:spPr>
          <a:xfrm>
            <a:off x="251520" y="4725144"/>
            <a:ext cx="8568951" cy="1862048"/>
          </a:xfrm>
          <a:prstGeom prst="rect">
            <a:avLst/>
          </a:prstGeom>
          <a:solidFill>
            <a:schemeClr val="accent6">
              <a:lumMod val="40000"/>
              <a:lumOff val="60000"/>
            </a:schemeClr>
          </a:solidFill>
          <a:ln w="57150">
            <a:solidFill>
              <a:srgbClr val="002060"/>
            </a:solidFill>
          </a:ln>
        </p:spPr>
        <p:txBody>
          <a:bodyPr wrap="square" numCol="1" rtlCol="0">
            <a:spAutoFit/>
          </a:bodyPr>
          <a:lstStyle/>
          <a:p>
            <a:pPr>
              <a:buClr>
                <a:srgbClr val="00B050"/>
              </a:buClr>
            </a:pPr>
            <a:r>
              <a:rPr lang="en-US" sz="2300" b="1" dirty="0"/>
              <a:t>Exam practice</a:t>
            </a:r>
          </a:p>
          <a:p>
            <a:pPr marL="457200" indent="-457200">
              <a:buClr>
                <a:srgbClr val="00B050"/>
              </a:buClr>
              <a:buFont typeface="+mj-lt"/>
              <a:buAutoNum type="arabicPeriod"/>
            </a:pPr>
            <a:r>
              <a:rPr lang="en-US" sz="2300" dirty="0" smtClean="0"/>
              <a:t>Explain </a:t>
            </a:r>
            <a:r>
              <a:rPr lang="en-US" sz="2300" dirty="0"/>
              <a:t>how monetary policy can be used to influence the level of </a:t>
            </a:r>
            <a:r>
              <a:rPr lang="en-US" sz="2300" dirty="0" smtClean="0"/>
              <a:t>economic activity</a:t>
            </a:r>
            <a:r>
              <a:rPr lang="en-US" sz="2300" dirty="0"/>
              <a:t>. </a:t>
            </a:r>
            <a:r>
              <a:rPr lang="en-US" sz="2300" dirty="0" smtClean="0"/>
              <a:t>(4</a:t>
            </a:r>
            <a:r>
              <a:rPr lang="en-US" sz="2300" dirty="0"/>
              <a:t>)</a:t>
            </a:r>
          </a:p>
          <a:p>
            <a:pPr marL="457200" indent="-457200">
              <a:buClr>
                <a:srgbClr val="00B050"/>
              </a:buClr>
              <a:buFont typeface="+mj-lt"/>
              <a:buAutoNum type="arabicPeriod"/>
            </a:pPr>
            <a:r>
              <a:rPr lang="en-US" sz="2300" dirty="0" smtClean="0"/>
              <a:t>Explain </a:t>
            </a:r>
            <a:r>
              <a:rPr lang="en-US" sz="2300" dirty="0"/>
              <a:t>how the use of interest rate policy can help a country to control </a:t>
            </a:r>
            <a:r>
              <a:rPr lang="en-US" sz="2300" dirty="0" smtClean="0"/>
              <a:t>its inflation </a:t>
            </a:r>
            <a:r>
              <a:rPr lang="en-US" sz="2300" dirty="0"/>
              <a:t>rate. </a:t>
            </a:r>
            <a:r>
              <a:rPr lang="en-US" sz="2300" dirty="0" smtClean="0"/>
              <a:t>(4</a:t>
            </a:r>
            <a:r>
              <a:rPr lang="en-US" sz="2300" dirty="0"/>
              <a:t>)</a:t>
            </a:r>
            <a:endParaRPr lang="en-GB" sz="2300" dirty="0"/>
          </a:p>
        </p:txBody>
      </p:sp>
    </p:spTree>
    <p:extLst>
      <p:ext uri="{BB962C8B-B14F-4D97-AF65-F5344CB8AC3E}">
        <p14:creationId xmlns:p14="http://schemas.microsoft.com/office/powerpoint/2010/main" val="413147559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800" dirty="0" smtClean="0"/>
              <a:t>5.2 – Limitations Of Monetary Policy</a:t>
            </a:r>
            <a:endParaRPr lang="en-US"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176</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5793894"/>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50" dirty="0"/>
              <a:t>As with fiscal policy, there are time </a:t>
            </a:r>
            <a:r>
              <a:rPr lang="en-US" sz="1950" dirty="0" smtClean="0"/>
              <a:t>lags </a:t>
            </a:r>
            <a:r>
              <a:rPr lang="en-US" sz="1950" dirty="0"/>
              <a:t>to the reaction to interest rate changes </a:t>
            </a:r>
            <a:r>
              <a:rPr lang="en-US" sz="1950" dirty="0" smtClean="0"/>
              <a:t>in the </a:t>
            </a:r>
            <a:r>
              <a:rPr lang="en-US" sz="1950" dirty="0"/>
              <a:t>economy. This can make the effectiveness of monetary policy less certain or </a:t>
            </a:r>
            <a:r>
              <a:rPr lang="en-US" sz="1950" dirty="0" smtClean="0"/>
              <a:t>even </a:t>
            </a:r>
            <a:r>
              <a:rPr lang="en-US" sz="1950" dirty="0" err="1" smtClean="0"/>
              <a:t>destabilising</a:t>
            </a:r>
            <a:r>
              <a:rPr lang="en-US" sz="1950" dirty="0" smtClean="0"/>
              <a:t> </a:t>
            </a:r>
            <a:r>
              <a:rPr lang="en-US" sz="1950" dirty="0"/>
              <a:t>for the economy.</a:t>
            </a:r>
          </a:p>
          <a:p>
            <a:pPr marL="361950" indent="-361950">
              <a:buClr>
                <a:srgbClr val="00B050"/>
              </a:buClr>
              <a:buFont typeface="Wingdings 3" panose="05040102010807070707" pitchFamily="18" charset="2"/>
              <a:buChar char=""/>
            </a:pPr>
            <a:r>
              <a:rPr lang="en-US" sz="1950" dirty="0"/>
              <a:t>Furthermore, economic activity is not totally and only dependent on interest </a:t>
            </a:r>
            <a:r>
              <a:rPr lang="en-US" sz="1950" dirty="0" smtClean="0"/>
              <a:t>rates. Other </a:t>
            </a:r>
            <a:r>
              <a:rPr lang="en-US" sz="1950" dirty="0"/>
              <a:t>factors, such as </a:t>
            </a:r>
            <a:r>
              <a:rPr lang="en-US" sz="1950" b="1" dirty="0"/>
              <a:t>consumer and business confidence levels</a:t>
            </a:r>
            <a:r>
              <a:rPr lang="en-US" sz="1950" dirty="0"/>
              <a:t>, have an impact </a:t>
            </a:r>
            <a:r>
              <a:rPr lang="en-US" sz="1950" dirty="0" smtClean="0"/>
              <a:t>on gross </a:t>
            </a:r>
            <a:r>
              <a:rPr lang="en-US" sz="1950" dirty="0"/>
              <a:t>domestic product. The global financial crisis of 2008 proved that, </a:t>
            </a:r>
            <a:r>
              <a:rPr lang="en-US" sz="1950" dirty="0" smtClean="0"/>
              <a:t>despite interest </a:t>
            </a:r>
            <a:r>
              <a:rPr lang="en-US" sz="1950" dirty="0"/>
              <a:t>rates being close to, or equal to, </a:t>
            </a:r>
            <a:r>
              <a:rPr lang="en-US" sz="1950" dirty="0" smtClean="0"/>
              <a:t>0% </a:t>
            </a:r>
            <a:r>
              <a:rPr lang="en-US" sz="1950" dirty="0"/>
              <a:t>in countries such as </a:t>
            </a:r>
            <a:r>
              <a:rPr lang="en-US" sz="1950" dirty="0" smtClean="0"/>
              <a:t>Japan, the </a:t>
            </a:r>
            <a:r>
              <a:rPr lang="en-US" sz="1950" dirty="0"/>
              <a:t>USA and Hong Kong, the lack of business and consumer confidence led to </a:t>
            </a:r>
            <a:r>
              <a:rPr lang="en-US" sz="1950" dirty="0" smtClean="0"/>
              <a:t>a prolonged </a:t>
            </a:r>
            <a:r>
              <a:rPr lang="en-US" sz="1950" dirty="0"/>
              <a:t>economic recession</a:t>
            </a:r>
            <a:r>
              <a:rPr lang="en-US" sz="1950" dirty="0" smtClean="0"/>
              <a:t>.</a:t>
            </a:r>
          </a:p>
          <a:p>
            <a:pPr marL="361950" indent="-361950">
              <a:buClr>
                <a:srgbClr val="00B050"/>
              </a:buClr>
              <a:buFont typeface="Wingdings 3" panose="05040102010807070707" pitchFamily="18" charset="2"/>
              <a:buChar char=""/>
            </a:pPr>
            <a:r>
              <a:rPr lang="en-US" sz="1950" dirty="0"/>
              <a:t>Some economists argue that the use of monetary policy can be </a:t>
            </a:r>
            <a:r>
              <a:rPr lang="en-US" sz="1950" dirty="0" smtClean="0"/>
              <a:t>counter productive because </a:t>
            </a:r>
            <a:r>
              <a:rPr lang="en-US" sz="1950" dirty="0"/>
              <a:t>it </a:t>
            </a:r>
            <a:r>
              <a:rPr lang="en-US" sz="1950" b="1" dirty="0"/>
              <a:t>restricts economic activity and discourages foreign direct investment in </a:t>
            </a:r>
            <a:r>
              <a:rPr lang="en-US" sz="1950" b="1" dirty="0" smtClean="0"/>
              <a:t>the country</a:t>
            </a:r>
            <a:r>
              <a:rPr lang="en-US" sz="1950" dirty="0"/>
              <a:t>. </a:t>
            </a:r>
            <a:r>
              <a:rPr lang="en-US" sz="1950" dirty="0" smtClean="0"/>
              <a:t>E.g., </a:t>
            </a:r>
            <a:r>
              <a:rPr lang="en-US" sz="1950" dirty="0"/>
              <a:t>higher interest rates raise the costs of production for firms, </a:t>
            </a:r>
            <a:r>
              <a:rPr lang="en-US" sz="1950" dirty="0" smtClean="0"/>
              <a:t>as existing </a:t>
            </a:r>
            <a:r>
              <a:rPr lang="en-US" sz="1950" dirty="0"/>
              <a:t>and new loans become more expensive. This has negative impacts on </a:t>
            </a:r>
            <a:r>
              <a:rPr lang="en-US" sz="1950" dirty="0" smtClean="0"/>
              <a:t>profits, job </a:t>
            </a:r>
            <a:r>
              <a:rPr lang="en-US" sz="1950" dirty="0"/>
              <a:t>creation, research and development expenditure, and innovation. Hence, </a:t>
            </a:r>
            <a:r>
              <a:rPr lang="en-US" sz="1950" dirty="0" smtClean="0"/>
              <a:t>higher </a:t>
            </a:r>
            <a:r>
              <a:rPr lang="en-US" sz="1950" b="1" dirty="0" smtClean="0"/>
              <a:t>interest </a:t>
            </a:r>
            <a:r>
              <a:rPr lang="en-US" sz="1950" b="1" dirty="0"/>
              <a:t>rates (used to combat inflation) can conflict with other </a:t>
            </a:r>
            <a:r>
              <a:rPr lang="en-US" sz="1950" b="1" dirty="0" smtClean="0"/>
              <a:t>macroeconomic objectives</a:t>
            </a:r>
            <a:r>
              <a:rPr lang="en-US" sz="1950" dirty="0"/>
              <a:t>, especially with economic growth and employment.</a:t>
            </a:r>
            <a:endParaRPr lang="en-GB" sz="1950" dirty="0"/>
          </a:p>
        </p:txBody>
      </p:sp>
    </p:spTree>
    <p:extLst>
      <p:ext uri="{BB962C8B-B14F-4D97-AF65-F5344CB8AC3E}">
        <p14:creationId xmlns:p14="http://schemas.microsoft.com/office/powerpoint/2010/main" val="1238718599"/>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5.2 – Supply-Side Policies</a:t>
            </a:r>
            <a:endParaRPr lang="en-US"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177</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2354491"/>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100" b="1" dirty="0" smtClean="0">
                <a:solidFill>
                  <a:srgbClr val="FF0000"/>
                </a:solidFill>
              </a:rPr>
              <a:t>Supply-side </a:t>
            </a:r>
            <a:r>
              <a:rPr lang="en-US" sz="2100" b="1" dirty="0">
                <a:solidFill>
                  <a:srgbClr val="FF0000"/>
                </a:solidFill>
              </a:rPr>
              <a:t>policies</a:t>
            </a:r>
            <a:r>
              <a:rPr lang="en-US" sz="2100" dirty="0"/>
              <a:t> are </a:t>
            </a:r>
            <a:r>
              <a:rPr lang="en-US" sz="2100" dirty="0" smtClean="0"/>
              <a:t>long-term </a:t>
            </a:r>
            <a:r>
              <a:rPr lang="en-US" sz="2100" dirty="0"/>
              <a:t>strategies aimed at increasing the </a:t>
            </a:r>
            <a:r>
              <a:rPr lang="en-US" sz="2100" dirty="0" smtClean="0"/>
              <a:t>productive capacity </a:t>
            </a:r>
            <a:r>
              <a:rPr lang="en-US" sz="2100" dirty="0"/>
              <a:t>of the economy by using policies to improve the quality and/or </a:t>
            </a:r>
            <a:r>
              <a:rPr lang="en-US" sz="2100" dirty="0" smtClean="0"/>
              <a:t>quantity of </a:t>
            </a:r>
            <a:r>
              <a:rPr lang="en-US" sz="2100" dirty="0"/>
              <a:t>factors of production (see Chapter </a:t>
            </a:r>
            <a:r>
              <a:rPr lang="en-US" sz="2100" dirty="0" smtClean="0"/>
              <a:t>1). This </a:t>
            </a:r>
            <a:r>
              <a:rPr lang="en-US" sz="2100" dirty="0"/>
              <a:t>means that the economy can </a:t>
            </a:r>
            <a:r>
              <a:rPr lang="en-US" sz="2100" dirty="0" smtClean="0"/>
              <a:t>produce more </a:t>
            </a:r>
            <a:r>
              <a:rPr lang="en-US" sz="2100" dirty="0"/>
              <a:t>goods and services at all price </a:t>
            </a:r>
            <a:r>
              <a:rPr lang="en-US" sz="2100" dirty="0" smtClean="0"/>
              <a:t>levels</a:t>
            </a:r>
            <a:r>
              <a:rPr lang="en-US" sz="2100" dirty="0"/>
              <a:t>. This can be shown as an </a:t>
            </a:r>
            <a:r>
              <a:rPr lang="en-US" sz="2100" dirty="0" smtClean="0"/>
              <a:t>outward </a:t>
            </a:r>
            <a:r>
              <a:rPr lang="en-US" sz="2100" dirty="0"/>
              <a:t>shift </a:t>
            </a:r>
            <a:r>
              <a:rPr lang="en-US" sz="2100" dirty="0" smtClean="0"/>
              <a:t>of the </a:t>
            </a:r>
            <a:r>
              <a:rPr lang="en-US" sz="2100" dirty="0"/>
              <a:t>country's </a:t>
            </a:r>
            <a:r>
              <a:rPr lang="en-US" sz="2100" b="1" dirty="0"/>
              <a:t>production possibility curve </a:t>
            </a:r>
            <a:r>
              <a:rPr lang="en-US" sz="2100" dirty="0"/>
              <a:t>(see Chapter 1). Examples of </a:t>
            </a:r>
            <a:r>
              <a:rPr lang="en-US" sz="2100" dirty="0" smtClean="0"/>
              <a:t>supply-side policies include:</a:t>
            </a:r>
            <a:endParaRPr lang="en-GB" sz="2100" dirty="0"/>
          </a:p>
        </p:txBody>
      </p:sp>
      <p:pic>
        <p:nvPicPr>
          <p:cNvPr id="34818" name="Picture 2" descr="Image result for Supply-side policy examples"/>
          <p:cNvPicPr>
            <a:picLocks noChangeAspect="1" noChangeArrowheads="1"/>
          </p:cNvPicPr>
          <p:nvPr/>
        </p:nvPicPr>
        <p:blipFill rotWithShape="1">
          <a:blip r:embed="rId3">
            <a:extLst>
              <a:ext uri="{28A0092B-C50C-407E-A947-70E740481C1C}">
                <a14:useLocalDpi xmlns:a14="http://schemas.microsoft.com/office/drawing/2010/main" val="0"/>
              </a:ext>
            </a:extLst>
          </a:blip>
          <a:srcRect l="2846" t="14502" r="3218" b="4381"/>
          <a:stretch/>
        </p:blipFill>
        <p:spPr bwMode="auto">
          <a:xfrm>
            <a:off x="251519" y="3645025"/>
            <a:ext cx="4804591" cy="302433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5148064" y="3645025"/>
            <a:ext cx="3528392" cy="2823900"/>
            <a:chOff x="5227355" y="3671837"/>
            <a:chExt cx="3737133" cy="2990963"/>
          </a:xfrm>
        </p:grpSpPr>
        <p:pic>
          <p:nvPicPr>
            <p:cNvPr id="34820" name="Picture 4" descr="Image result for Supply-side policy examples"/>
            <p:cNvPicPr>
              <a:picLocks noChangeAspect="1" noChangeArrowheads="1"/>
            </p:cNvPicPr>
            <p:nvPr/>
          </p:nvPicPr>
          <p:blipFill rotWithShape="1">
            <a:blip r:embed="rId4">
              <a:extLst>
                <a:ext uri="{28A0092B-C50C-407E-A947-70E740481C1C}">
                  <a14:useLocalDpi xmlns:a14="http://schemas.microsoft.com/office/drawing/2010/main" val="0"/>
                </a:ext>
              </a:extLst>
            </a:blip>
            <a:srcRect l="51080" t="20424" r="626" b="3139"/>
            <a:stretch/>
          </p:blipFill>
          <p:spPr bwMode="auto">
            <a:xfrm>
              <a:off x="5227355" y="3671837"/>
              <a:ext cx="2433706" cy="2886572"/>
            </a:xfrm>
            <a:prstGeom prst="rect">
              <a:avLst/>
            </a:prstGeom>
            <a:noFill/>
            <a:extLst>
              <a:ext uri="{909E8E84-426E-40DD-AFC4-6F175D3DCCD1}">
                <a14:hiddenFill xmlns:a14="http://schemas.microsoft.com/office/drawing/2010/main">
                  <a:solidFill>
                    <a:srgbClr val="FFFFFF"/>
                  </a:solidFill>
                </a14:hiddenFill>
              </a:ext>
            </a:extLst>
          </p:spPr>
        </p:pic>
        <p:pic>
          <p:nvPicPr>
            <p:cNvPr id="34822" name="Picture 6" descr="Image result for Supply-side policy examples"/>
            <p:cNvPicPr>
              <a:picLocks noChangeAspect="1" noChangeArrowheads="1"/>
            </p:cNvPicPr>
            <p:nvPr/>
          </p:nvPicPr>
          <p:blipFill rotWithShape="1">
            <a:blip r:embed="rId4">
              <a:extLst>
                <a:ext uri="{28A0092B-C50C-407E-A947-70E740481C1C}">
                  <a14:useLocalDpi xmlns:a14="http://schemas.microsoft.com/office/drawing/2010/main" val="0"/>
                </a:ext>
              </a:extLst>
            </a:blip>
            <a:srcRect l="1238" t="20269" r="75544" b="2893"/>
            <a:stretch/>
          </p:blipFill>
          <p:spPr bwMode="auto">
            <a:xfrm>
              <a:off x="7758454" y="3671837"/>
              <a:ext cx="1206034" cy="29909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4099908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a:t>5.2 – Supply-Side Policies - Privatisation</a:t>
            </a:r>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177</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6552728" cy="5509200"/>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200" b="1" dirty="0">
                <a:solidFill>
                  <a:srgbClr val="FF0000"/>
                </a:solidFill>
              </a:rPr>
              <a:t>Privatisation</a:t>
            </a:r>
            <a:r>
              <a:rPr lang="en-US" sz="2200" dirty="0">
                <a:solidFill>
                  <a:srgbClr val="FF0000"/>
                </a:solidFill>
              </a:rPr>
              <a:t> </a:t>
            </a:r>
            <a:r>
              <a:rPr lang="en-US" sz="2200" dirty="0"/>
              <a:t>is the policy of selling off stare-owned assets (</a:t>
            </a:r>
            <a:r>
              <a:rPr lang="en-US" sz="2200" dirty="0" smtClean="0"/>
              <a:t>such </a:t>
            </a:r>
            <a:r>
              <a:rPr lang="en-US" sz="2200" dirty="0"/>
              <a:t>as property </a:t>
            </a:r>
            <a:r>
              <a:rPr lang="en-US" sz="2200" dirty="0" smtClean="0"/>
              <a:t>or public-sector </a:t>
            </a:r>
            <a:r>
              <a:rPr lang="en-US" sz="2200" dirty="0"/>
              <a:t>businesses) to the private sector, if they can be run more efficiently. </a:t>
            </a:r>
            <a:r>
              <a:rPr lang="en-US" sz="2200" dirty="0" smtClean="0"/>
              <a:t>This is </a:t>
            </a:r>
            <a:r>
              <a:rPr lang="en-US" sz="2200" dirty="0"/>
              <a:t>because </a:t>
            </a:r>
            <a:r>
              <a:rPr lang="en-US" sz="2200" dirty="0" smtClean="0"/>
              <a:t>private-sector </a:t>
            </a:r>
            <a:r>
              <a:rPr lang="en-US" sz="2200" dirty="0"/>
              <a:t>firms are motivated by profit and can, in theory, </a:t>
            </a:r>
            <a:r>
              <a:rPr lang="en-US" sz="2200" dirty="0" smtClean="0"/>
              <a:t>develop better </a:t>
            </a:r>
            <a:r>
              <a:rPr lang="en-US" sz="2200" dirty="0"/>
              <a:t>products and deliver better </a:t>
            </a:r>
            <a:r>
              <a:rPr lang="en-US" sz="2200" dirty="0" smtClean="0"/>
              <a:t>services.</a:t>
            </a:r>
          </a:p>
          <a:p>
            <a:pPr marL="361950" indent="-361950">
              <a:buClr>
                <a:srgbClr val="00B050"/>
              </a:buClr>
              <a:buFont typeface="Wingdings 3" panose="05040102010807070707" pitchFamily="18" charset="2"/>
              <a:buChar char=""/>
            </a:pPr>
            <a:r>
              <a:rPr lang="en-US" sz="2200" dirty="0" smtClean="0"/>
              <a:t>Competition</a:t>
            </a:r>
            <a:r>
              <a:rPr lang="en-US" sz="2200" dirty="0"/>
              <a:t>, productivity and </a:t>
            </a:r>
            <a:r>
              <a:rPr lang="en-US" sz="2200" dirty="0" smtClean="0"/>
              <a:t>efficiency are </a:t>
            </a:r>
            <a:r>
              <a:rPr lang="en-US" sz="2200" dirty="0"/>
              <a:t>essential </a:t>
            </a:r>
            <a:r>
              <a:rPr lang="en-US" sz="2200" dirty="0" smtClean="0"/>
              <a:t>components </a:t>
            </a:r>
            <a:r>
              <a:rPr lang="en-US" sz="2200" dirty="0"/>
              <a:t>of the private sector, which help to boost the </a:t>
            </a:r>
            <a:r>
              <a:rPr lang="en-US" sz="2200" dirty="0" smtClean="0"/>
              <a:t>productive potential </a:t>
            </a:r>
            <a:r>
              <a:rPr lang="en-US" sz="2200" dirty="0"/>
              <a:t>of the economy.</a:t>
            </a:r>
          </a:p>
          <a:p>
            <a:pPr marL="361950" indent="-361950">
              <a:buClr>
                <a:srgbClr val="00B050"/>
              </a:buClr>
              <a:buFont typeface="Wingdings 3" panose="05040102010807070707" pitchFamily="18" charset="2"/>
              <a:buChar char=""/>
            </a:pPr>
            <a:r>
              <a:rPr lang="en-US" sz="2200" dirty="0"/>
              <a:t>For example, during the 1980s and 1990s, the </a:t>
            </a:r>
            <a:r>
              <a:rPr lang="en-US" sz="2200" dirty="0" smtClean="0"/>
              <a:t>UK government </a:t>
            </a:r>
            <a:r>
              <a:rPr lang="en-US" sz="2200" dirty="0" err="1"/>
              <a:t>privatised</a:t>
            </a:r>
            <a:r>
              <a:rPr lang="en-US" sz="2200" dirty="0"/>
              <a:t> </a:t>
            </a:r>
            <a:r>
              <a:rPr lang="en-US" sz="2200" dirty="0" smtClean="0"/>
              <a:t>British Steel</a:t>
            </a:r>
            <a:r>
              <a:rPr lang="en-US" sz="2200" dirty="0"/>
              <a:t>, British Petroleum, Rolls-Royce and British Airways. In Hong Kong, </a:t>
            </a:r>
            <a:r>
              <a:rPr lang="en-US" sz="2200" dirty="0" smtClean="0"/>
              <a:t>the government </a:t>
            </a:r>
            <a:r>
              <a:rPr lang="en-US" sz="2200" dirty="0" err="1"/>
              <a:t>privatised</a:t>
            </a:r>
            <a:r>
              <a:rPr lang="en-US" sz="2200" dirty="0"/>
              <a:t> its rail services in October 2000.</a:t>
            </a:r>
            <a:endParaRPr lang="en-GB" sz="2200" dirty="0"/>
          </a:p>
        </p:txBody>
      </p:sp>
      <p:pic>
        <p:nvPicPr>
          <p:cNvPr id="34824" name="Picture 8" descr="Image result for rolls royce privatisation"/>
          <p:cNvPicPr>
            <a:picLocks noChangeAspect="1" noChangeArrowheads="1"/>
          </p:cNvPicPr>
          <p:nvPr/>
        </p:nvPicPr>
        <p:blipFill rotWithShape="1">
          <a:blip r:embed="rId3">
            <a:extLst>
              <a:ext uri="{28A0092B-C50C-407E-A947-70E740481C1C}">
                <a14:useLocalDpi xmlns:a14="http://schemas.microsoft.com/office/drawing/2010/main" val="0"/>
              </a:ext>
            </a:extLst>
          </a:blip>
          <a:srcRect l="14110" t="14426" r="11803"/>
          <a:stretch/>
        </p:blipFill>
        <p:spPr bwMode="auto">
          <a:xfrm>
            <a:off x="6804248" y="1104702"/>
            <a:ext cx="2016224" cy="1616202"/>
          </a:xfrm>
          <a:prstGeom prst="rect">
            <a:avLst/>
          </a:prstGeom>
          <a:noFill/>
          <a:extLst>
            <a:ext uri="{909E8E84-426E-40DD-AFC4-6F175D3DCCD1}">
              <a14:hiddenFill xmlns:a14="http://schemas.microsoft.com/office/drawing/2010/main">
                <a:solidFill>
                  <a:srgbClr val="FFFFFF"/>
                </a:solidFill>
              </a14:hiddenFill>
            </a:ext>
          </a:extLst>
        </p:spPr>
      </p:pic>
      <p:pic>
        <p:nvPicPr>
          <p:cNvPr id="34826" name="Picture 10" descr="Image result for british steel privatis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4286"/>
          <a:stretch/>
        </p:blipFill>
        <p:spPr bwMode="auto">
          <a:xfrm>
            <a:off x="6804248" y="3024233"/>
            <a:ext cx="2016224" cy="1564350"/>
          </a:xfrm>
          <a:prstGeom prst="rect">
            <a:avLst/>
          </a:prstGeom>
          <a:noFill/>
          <a:extLst>
            <a:ext uri="{909E8E84-426E-40DD-AFC4-6F175D3DCCD1}">
              <a14:hiddenFill xmlns:a14="http://schemas.microsoft.com/office/drawing/2010/main">
                <a:solidFill>
                  <a:srgbClr val="FFFFFF"/>
                </a:solidFill>
              </a14:hiddenFill>
            </a:ext>
          </a:extLst>
        </p:spPr>
      </p:pic>
      <p:pic>
        <p:nvPicPr>
          <p:cNvPr id="34830" name="Picture 14" descr="http://www.baserler.com/onur/isletme/Privatization%20of%20British%20Airways-Before%20and%20After_files/image005.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4033" b="18680"/>
          <a:stretch/>
        </p:blipFill>
        <p:spPr bwMode="auto">
          <a:xfrm>
            <a:off x="6804248" y="4959804"/>
            <a:ext cx="2016224" cy="1637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20124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500" dirty="0" smtClean="0"/>
              <a:t>5.2 – Supply-Side Policies – Deregulation</a:t>
            </a:r>
            <a:endParaRPr lang="en-US" sz="35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177</a:t>
            </a:r>
            <a:endParaRPr lang="en-GB" sz="1050" b="1" dirty="0">
              <a:latin typeface="Arial" panose="020B0604020202020204" pitchFamily="34" charset="0"/>
              <a:cs typeface="Arial" panose="020B0604020202020204" pitchFamily="34" charset="0"/>
            </a:endParaRPr>
          </a:p>
        </p:txBody>
      </p:sp>
      <p:sp>
        <p:nvSpPr>
          <p:cNvPr id="3" name="TextBox 2"/>
          <p:cNvSpPr txBox="1"/>
          <p:nvPr/>
        </p:nvSpPr>
        <p:spPr>
          <a:xfrm>
            <a:off x="251520" y="1052736"/>
            <a:ext cx="8568952" cy="3170099"/>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000" b="1" dirty="0">
                <a:solidFill>
                  <a:srgbClr val="FF0000"/>
                </a:solidFill>
              </a:rPr>
              <a:t>Deregulation</a:t>
            </a:r>
            <a:r>
              <a:rPr lang="en-US" sz="2000" dirty="0"/>
              <a:t> refers to the removal of barriers to entry, thereby making </a:t>
            </a:r>
            <a:r>
              <a:rPr lang="en-US" sz="2000" dirty="0" smtClean="0"/>
              <a:t>markets more competitive</a:t>
            </a:r>
            <a:r>
              <a:rPr lang="en-US" sz="2000" dirty="0"/>
              <a:t>. </a:t>
            </a:r>
            <a:r>
              <a:rPr lang="en-US" sz="2000" dirty="0" smtClean="0"/>
              <a:t>E.g., </a:t>
            </a:r>
            <a:r>
              <a:rPr lang="en-US" sz="2000" dirty="0"/>
              <a:t>labour market reforms can make the labour </a:t>
            </a:r>
            <a:r>
              <a:rPr lang="en-US" sz="2000" dirty="0" smtClean="0"/>
              <a:t>force more </a:t>
            </a:r>
            <a:r>
              <a:rPr lang="en-US" sz="2000" dirty="0"/>
              <a:t>competitive and more productive. Such reforms </a:t>
            </a:r>
            <a:r>
              <a:rPr lang="en-US" sz="2000" dirty="0" smtClean="0"/>
              <a:t>involve </a:t>
            </a:r>
            <a:r>
              <a:rPr lang="en-US" sz="2000" dirty="0"/>
              <a:t>the removal </a:t>
            </a:r>
            <a:r>
              <a:rPr lang="en-US" sz="2000" dirty="0" smtClean="0"/>
              <a:t>of labour market </a:t>
            </a:r>
            <a:r>
              <a:rPr lang="en-US" sz="2000" dirty="0"/>
              <a:t>imperfections, such as decreasing the power of trade unions (see Chapter </a:t>
            </a:r>
            <a:r>
              <a:rPr lang="en-US" sz="2000" dirty="0" smtClean="0"/>
              <a:t>8) and </a:t>
            </a:r>
            <a:r>
              <a:rPr lang="en-US" sz="2000" dirty="0"/>
              <a:t>reducing the national minimum </a:t>
            </a:r>
            <a:r>
              <a:rPr lang="en-US" sz="2000" dirty="0" smtClean="0"/>
              <a:t>wage </a:t>
            </a:r>
            <a:r>
              <a:rPr lang="en-US" sz="2000" dirty="0"/>
              <a:t>(see Chapter 7).</a:t>
            </a:r>
          </a:p>
          <a:p>
            <a:pPr marL="361950" indent="-361950">
              <a:buClr>
                <a:srgbClr val="00B050"/>
              </a:buClr>
              <a:buFont typeface="Wingdings 3" panose="05040102010807070707" pitchFamily="18" charset="2"/>
              <a:buChar char=""/>
            </a:pPr>
            <a:r>
              <a:rPr lang="en-US" sz="2000" dirty="0"/>
              <a:t>In the Republic of Ireland, the </a:t>
            </a:r>
            <a:r>
              <a:rPr lang="en-US" sz="2000" dirty="0" smtClean="0"/>
              <a:t>taxi </a:t>
            </a:r>
            <a:r>
              <a:rPr lang="en-US" sz="2000" dirty="0"/>
              <a:t>industry was deregulated to allow for more competition, leading to a dramatic increase in the number of taxis. In New </a:t>
            </a:r>
            <a:r>
              <a:rPr lang="en-US" sz="2000" dirty="0" smtClean="0"/>
              <a:t>Zealand, postal </a:t>
            </a:r>
            <a:r>
              <a:rPr lang="en-US" sz="2000" dirty="0"/>
              <a:t>services and the banking industry have been deregulated, allowing for </a:t>
            </a:r>
            <a:r>
              <a:rPr lang="en-US" sz="2000" dirty="0" smtClean="0"/>
              <a:t>both domestic </a:t>
            </a:r>
            <a:r>
              <a:rPr lang="en-US" sz="2000" dirty="0"/>
              <a:t>and foreign competition.</a:t>
            </a:r>
            <a:endParaRPr lang="en-GB" sz="2000" dirty="0"/>
          </a:p>
        </p:txBody>
      </p:sp>
      <p:pic>
        <p:nvPicPr>
          <p:cNvPr id="39940" name="Picture 4" descr="Image result for deregul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04" t="8814" r="4352" b="5044"/>
          <a:stretch/>
        </p:blipFill>
        <p:spPr bwMode="auto">
          <a:xfrm>
            <a:off x="5436096" y="4509120"/>
            <a:ext cx="3384576" cy="1954884"/>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result for deregulated uk industri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19" y="4291993"/>
            <a:ext cx="5075189" cy="2352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6267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Objectives</a:t>
            </a:r>
            <a:endParaRPr lang="en-GB" sz="4000" dirty="0"/>
          </a:p>
        </p:txBody>
      </p:sp>
      <p:sp>
        <p:nvSpPr>
          <p:cNvPr id="3" name="Rectangle 2"/>
          <p:cNvSpPr/>
          <p:nvPr/>
        </p:nvSpPr>
        <p:spPr>
          <a:xfrm>
            <a:off x="251520" y="1052736"/>
            <a:ext cx="8568952" cy="5816977"/>
          </a:xfrm>
          <a:prstGeom prst="rect">
            <a:avLst/>
          </a:prstGeom>
        </p:spPr>
        <p:txBody>
          <a:bodyPr wrap="square">
            <a:spAutoFit/>
          </a:bodyPr>
          <a:lstStyle/>
          <a:p>
            <a:pPr>
              <a:buClr>
                <a:srgbClr val="00B050"/>
              </a:buClr>
            </a:pPr>
            <a:r>
              <a:rPr lang="en-US" sz="1530" dirty="0" smtClean="0"/>
              <a:t>The </a:t>
            </a:r>
            <a:r>
              <a:rPr lang="en-US" sz="1530" dirty="0"/>
              <a:t>three assessment objectives in Cambridge IGCSE Economics are:</a:t>
            </a:r>
          </a:p>
          <a:p>
            <a:pPr marL="630238" indent="-234950">
              <a:buClr>
                <a:srgbClr val="00B050"/>
              </a:buClr>
              <a:buFont typeface="Arial" panose="020B0604020202020204" pitchFamily="34" charset="0"/>
              <a:buChar char="•"/>
            </a:pPr>
            <a:r>
              <a:rPr lang="en-US" sz="1530" dirty="0"/>
              <a:t>AO1: Knowledge with understanding</a:t>
            </a:r>
          </a:p>
          <a:p>
            <a:pPr marL="630238" indent="-234950">
              <a:buClr>
                <a:srgbClr val="00B050"/>
              </a:buClr>
              <a:buFont typeface="Arial" panose="020B0604020202020204" pitchFamily="34" charset="0"/>
              <a:buChar char="•"/>
            </a:pPr>
            <a:r>
              <a:rPr lang="en-US" sz="1530" dirty="0"/>
              <a:t>AO2: Analysis</a:t>
            </a:r>
          </a:p>
          <a:p>
            <a:pPr marL="630238" indent="-234950">
              <a:buClr>
                <a:srgbClr val="00B050"/>
              </a:buClr>
              <a:buFont typeface="Arial" panose="020B0604020202020204" pitchFamily="34" charset="0"/>
              <a:buChar char="•"/>
            </a:pPr>
            <a:r>
              <a:rPr lang="en-US" sz="1530" dirty="0"/>
              <a:t>AO3: Critical evaluation and decision-making.</a:t>
            </a:r>
          </a:p>
          <a:p>
            <a:pPr>
              <a:buClr>
                <a:srgbClr val="00B050"/>
              </a:buClr>
            </a:pPr>
            <a:r>
              <a:rPr lang="en-US" sz="1530" b="1" dirty="0" smtClean="0"/>
              <a:t>AO1</a:t>
            </a:r>
            <a:r>
              <a:rPr lang="en-US" sz="1530" b="1" dirty="0"/>
              <a:t>: Knowledge with understanding</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Show </a:t>
            </a:r>
            <a:r>
              <a:rPr lang="en-US" sz="1530" dirty="0"/>
              <a:t>knowledge and understanding of economic facts, definitions, concepts, principles and theories</a:t>
            </a:r>
          </a:p>
          <a:p>
            <a:pPr marL="630238" indent="-234950">
              <a:buClr>
                <a:srgbClr val="00B050"/>
              </a:buClr>
              <a:buFont typeface="Arial" panose="020B0604020202020204" pitchFamily="34" charset="0"/>
              <a:buChar char="•"/>
            </a:pPr>
            <a:r>
              <a:rPr lang="en-US" sz="1530" dirty="0" smtClean="0"/>
              <a:t>Use </a:t>
            </a:r>
            <a:r>
              <a:rPr lang="en-US" sz="1530" dirty="0"/>
              <a:t>economic vocabulary and terminology.</a:t>
            </a:r>
          </a:p>
          <a:p>
            <a:pPr>
              <a:buClr>
                <a:srgbClr val="00B050"/>
              </a:buClr>
            </a:pPr>
            <a:r>
              <a:rPr lang="en-US" sz="1530" b="1" dirty="0"/>
              <a:t>AO2: Analysis</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Select</a:t>
            </a:r>
            <a:r>
              <a:rPr lang="en-US" sz="1530" dirty="0"/>
              <a:t>, organise and interpret data</a:t>
            </a:r>
          </a:p>
          <a:p>
            <a:pPr marL="630238" indent="-234950">
              <a:buClr>
                <a:srgbClr val="00B050"/>
              </a:buClr>
              <a:buFont typeface="Arial" panose="020B0604020202020204" pitchFamily="34" charset="0"/>
              <a:buChar char="•"/>
            </a:pPr>
            <a:r>
              <a:rPr lang="en-US" sz="1530" dirty="0" smtClean="0"/>
              <a:t>Apply </a:t>
            </a:r>
            <a:r>
              <a:rPr lang="en-US" sz="1530" dirty="0"/>
              <a:t>economic knowledge and understanding in written, numerical, diagrammatic and graphical form</a:t>
            </a:r>
          </a:p>
          <a:p>
            <a:pPr marL="630238" indent="-234950">
              <a:buClr>
                <a:srgbClr val="00B050"/>
              </a:buClr>
              <a:buFont typeface="Arial" panose="020B0604020202020204" pitchFamily="34" charset="0"/>
              <a:buChar char="•"/>
            </a:pPr>
            <a:r>
              <a:rPr lang="en-US" sz="1530" dirty="0" smtClean="0"/>
              <a:t>Use </a:t>
            </a:r>
            <a:r>
              <a:rPr lang="en-US" sz="1530" dirty="0"/>
              <a:t>economic data, to recognise patterns in such data, and to deduce relationships</a:t>
            </a:r>
            <a:r>
              <a:rPr lang="en-US" sz="1530" dirty="0" smtClean="0"/>
              <a:t>.</a:t>
            </a:r>
          </a:p>
          <a:p>
            <a:pPr>
              <a:buClr>
                <a:srgbClr val="00B050"/>
              </a:buClr>
            </a:pPr>
            <a:r>
              <a:rPr lang="en-US" sz="1530" b="1" dirty="0"/>
              <a:t>AO3: Critical evaluation and decision-making </a:t>
            </a:r>
            <a:endParaRPr lang="en-US" sz="1530" b="1" dirty="0" smtClean="0"/>
          </a:p>
          <a:p>
            <a:pPr marL="395288" indent="-395288">
              <a:buClr>
                <a:srgbClr val="00B050"/>
              </a:buClr>
              <a:buFont typeface="Wingdings 3" panose="05040102010807070707" pitchFamily="18" charset="2"/>
              <a:buChar char=""/>
            </a:pPr>
            <a:r>
              <a:rPr lang="en-US" sz="1530" dirty="0" smtClean="0"/>
              <a:t>Candidates </a:t>
            </a:r>
            <a:r>
              <a:rPr lang="en-US" sz="1530" dirty="0"/>
              <a:t>should be able to: </a:t>
            </a:r>
            <a:endParaRPr lang="en-US" sz="1530" dirty="0" smtClean="0"/>
          </a:p>
          <a:p>
            <a:pPr marL="630238" indent="-234950">
              <a:buClr>
                <a:srgbClr val="00B050"/>
              </a:buClr>
              <a:buFont typeface="Arial" panose="020B0604020202020204" pitchFamily="34" charset="0"/>
              <a:buChar char="•"/>
            </a:pPr>
            <a:r>
              <a:rPr lang="en-US" sz="1530" dirty="0" smtClean="0"/>
              <a:t>Distinguish </a:t>
            </a:r>
            <a:r>
              <a:rPr lang="en-US" sz="1530" dirty="0"/>
              <a:t>between evidence and opinion, make reasoned judgements and communicate those judgements in an accurate and logical manner </a:t>
            </a:r>
            <a:endParaRPr lang="en-US" sz="1530" dirty="0" smtClean="0"/>
          </a:p>
          <a:p>
            <a:pPr marL="630238" indent="-234950">
              <a:buClr>
                <a:srgbClr val="00B050"/>
              </a:buClr>
              <a:buFont typeface="Arial" panose="020B0604020202020204" pitchFamily="34" charset="0"/>
              <a:buChar char="•"/>
            </a:pPr>
            <a:r>
              <a:rPr lang="en-US" sz="1530" dirty="0" smtClean="0"/>
              <a:t>Recognise </a:t>
            </a:r>
            <a:r>
              <a:rPr lang="en-US" sz="1530" dirty="0"/>
              <a:t>that economic theory has various limits and uncertainties </a:t>
            </a:r>
            <a:endParaRPr lang="en-US" sz="1530" dirty="0" smtClean="0"/>
          </a:p>
          <a:p>
            <a:pPr marL="630238" indent="-234950">
              <a:buClr>
                <a:srgbClr val="00B050"/>
              </a:buClr>
              <a:buFont typeface="Arial" panose="020B0604020202020204" pitchFamily="34" charset="0"/>
              <a:buChar char="•"/>
            </a:pPr>
            <a:r>
              <a:rPr lang="en-US" sz="1530" dirty="0"/>
              <a:t>E</a:t>
            </a:r>
            <a:r>
              <a:rPr lang="en-US" sz="1530" dirty="0" smtClean="0"/>
              <a:t>valuate </a:t>
            </a:r>
            <a:r>
              <a:rPr lang="en-US" sz="1530" dirty="0"/>
              <a:t>the social and environmental implications of particular courses of economic action </a:t>
            </a:r>
            <a:endParaRPr lang="en-US" sz="1530" dirty="0" smtClean="0"/>
          </a:p>
          <a:p>
            <a:pPr marL="630238" indent="-234950">
              <a:buClr>
                <a:srgbClr val="00B050"/>
              </a:buClr>
              <a:buFont typeface="Arial" panose="020B0604020202020204" pitchFamily="34" charset="0"/>
              <a:buChar char="•"/>
            </a:pPr>
            <a:r>
              <a:rPr lang="en-US" sz="1530" dirty="0"/>
              <a:t>D</a:t>
            </a:r>
            <a:r>
              <a:rPr lang="en-US" sz="1530" dirty="0" smtClean="0"/>
              <a:t>raw </a:t>
            </a:r>
            <a:r>
              <a:rPr lang="en-US" sz="1530" dirty="0"/>
              <a:t>conclusions from economic information and critically evaluate economic data </a:t>
            </a:r>
          </a:p>
          <a:p>
            <a:pPr marL="630238" indent="-234950">
              <a:buClr>
                <a:srgbClr val="00B050"/>
              </a:buClr>
              <a:buFont typeface="Arial" panose="020B0604020202020204" pitchFamily="34" charset="0"/>
              <a:buChar char="•"/>
            </a:pPr>
            <a:r>
              <a:rPr lang="en-US" sz="1530" dirty="0" smtClean="0"/>
              <a:t>Communicate </a:t>
            </a:r>
            <a:r>
              <a:rPr lang="en-US" sz="1530" dirty="0"/>
              <a:t>conclusions in a logical and clear manner.</a:t>
            </a:r>
            <a:endParaRPr lang="en-GB" sz="1530" dirty="0"/>
          </a:p>
        </p:txBody>
      </p:sp>
    </p:spTree>
    <p:extLst>
      <p:ext uri="{BB962C8B-B14F-4D97-AF65-F5344CB8AC3E}">
        <p14:creationId xmlns:p14="http://schemas.microsoft.com/office/powerpoint/2010/main" val="4213648767"/>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000" dirty="0" smtClean="0"/>
              <a:t>5.2 – Supply-Side Policies – Capital Investment</a:t>
            </a:r>
            <a:endParaRPr lang="en-US" sz="3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178</a:t>
            </a:r>
          </a:p>
        </p:txBody>
      </p:sp>
      <p:sp>
        <p:nvSpPr>
          <p:cNvPr id="3" name="TextBox 2"/>
          <p:cNvSpPr txBox="1"/>
          <p:nvPr/>
        </p:nvSpPr>
        <p:spPr>
          <a:xfrm>
            <a:off x="251520" y="1052736"/>
            <a:ext cx="6552728" cy="5632311"/>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000" dirty="0"/>
              <a:t>Some supply-side policies focus on the importance of investment in new </a:t>
            </a:r>
            <a:r>
              <a:rPr lang="en-US" sz="2000" dirty="0" smtClean="0"/>
              <a:t>technologies, infrastructure </a:t>
            </a:r>
            <a:r>
              <a:rPr lang="en-US" sz="2000" dirty="0"/>
              <a:t>and research and development (R&amp;D), thus </a:t>
            </a:r>
            <a:r>
              <a:rPr lang="en-US" sz="2000" dirty="0" smtClean="0"/>
              <a:t>contributing </a:t>
            </a:r>
            <a:r>
              <a:rPr lang="en-US" sz="2000" dirty="0"/>
              <a:t>to </a:t>
            </a:r>
            <a:r>
              <a:rPr lang="en-US" sz="2000" dirty="0" smtClean="0"/>
              <a:t>the economic </a:t>
            </a:r>
            <a:r>
              <a:rPr lang="en-US" sz="2000" dirty="0"/>
              <a:t>development of an economy. In the </a:t>
            </a:r>
            <a:r>
              <a:rPr lang="en-US" sz="2000" dirty="0" smtClean="0"/>
              <a:t>long </a:t>
            </a:r>
            <a:r>
              <a:rPr lang="en-US" sz="2000" dirty="0"/>
              <a:t>run, capital </a:t>
            </a:r>
            <a:r>
              <a:rPr lang="en-US" sz="2000" dirty="0" smtClean="0"/>
              <a:t>investment </a:t>
            </a:r>
            <a:r>
              <a:rPr lang="en-US" sz="2000" dirty="0"/>
              <a:t>helps </a:t>
            </a:r>
            <a:r>
              <a:rPr lang="en-US" sz="2000" dirty="0" smtClean="0"/>
              <a:t>to increase </a:t>
            </a:r>
            <a:r>
              <a:rPr lang="en-US" sz="2000" dirty="0"/>
              <a:t>the productive capacity and productivity </a:t>
            </a:r>
            <a:r>
              <a:rPr lang="en-US" sz="2000" dirty="0" smtClean="0"/>
              <a:t>of the </a:t>
            </a:r>
            <a:r>
              <a:rPr lang="en-US" sz="2000" dirty="0"/>
              <a:t>economy.</a:t>
            </a:r>
          </a:p>
          <a:p>
            <a:pPr marL="361950" indent="-361950">
              <a:buClr>
                <a:srgbClr val="00B050"/>
              </a:buClr>
              <a:buFont typeface="Wingdings 3" panose="05040102010807070707" pitchFamily="18" charset="2"/>
              <a:buChar char=""/>
            </a:pPr>
            <a:r>
              <a:rPr lang="en-US" sz="2000" dirty="0"/>
              <a:t>Expenditure on new technologies and R&amp;D can help to generate new products </a:t>
            </a:r>
            <a:r>
              <a:rPr lang="en-US" sz="2000" dirty="0" smtClean="0"/>
              <a:t>for consumption</a:t>
            </a:r>
            <a:r>
              <a:rPr lang="en-US" sz="2000" dirty="0"/>
              <a:t>, such as </a:t>
            </a:r>
            <a:r>
              <a:rPr lang="en-US" sz="2000" dirty="0" smtClean="0"/>
              <a:t>smartphones</a:t>
            </a:r>
            <a:r>
              <a:rPr lang="en-US" sz="2000" dirty="0"/>
              <a:t>, tablet computers and environmentally </a:t>
            </a:r>
            <a:r>
              <a:rPr lang="en-US" sz="2000" dirty="0" smtClean="0"/>
              <a:t>friendly cars</a:t>
            </a:r>
            <a:r>
              <a:rPr lang="en-US" sz="2000" dirty="0"/>
              <a:t>. On an international scale, innovation can also be a good source of </a:t>
            </a:r>
            <a:r>
              <a:rPr lang="en-US" sz="2000" dirty="0" smtClean="0"/>
              <a:t>competitive advantage </a:t>
            </a:r>
            <a:r>
              <a:rPr lang="en-US" sz="2000" dirty="0"/>
              <a:t>for a </a:t>
            </a:r>
            <a:r>
              <a:rPr lang="en-US" sz="2000" dirty="0" smtClean="0"/>
              <a:t>country</a:t>
            </a:r>
            <a:r>
              <a:rPr lang="en-US" sz="2000" dirty="0"/>
              <a:t>.</a:t>
            </a:r>
          </a:p>
          <a:p>
            <a:pPr marL="361950" indent="-361950">
              <a:buClr>
                <a:srgbClr val="00B050"/>
              </a:buClr>
              <a:buFont typeface="Wingdings 3" panose="05040102010807070707" pitchFamily="18" charset="2"/>
              <a:buChar char=""/>
            </a:pPr>
            <a:r>
              <a:rPr lang="en-US" sz="2000" dirty="0"/>
              <a:t>According to the IMF's </a:t>
            </a:r>
            <a:r>
              <a:rPr lang="en-US" sz="2000" dirty="0" smtClean="0"/>
              <a:t>World </a:t>
            </a:r>
            <a:r>
              <a:rPr lang="en-US" sz="2000" dirty="0"/>
              <a:t>Economic Outlook, China's capital investment as </a:t>
            </a:r>
            <a:r>
              <a:rPr lang="en-US" sz="2000" dirty="0" smtClean="0"/>
              <a:t>a proportion of its </a:t>
            </a:r>
            <a:r>
              <a:rPr lang="en-US" sz="2000" dirty="0"/>
              <a:t>annual GDP is expected to average </a:t>
            </a:r>
            <a:r>
              <a:rPr lang="en-US" sz="2000" dirty="0" smtClean="0"/>
              <a:t>47.25% </a:t>
            </a:r>
            <a:r>
              <a:rPr lang="en-US" sz="2000" dirty="0"/>
              <a:t>between </a:t>
            </a:r>
            <a:r>
              <a:rPr lang="en-US" sz="2000" dirty="0" smtClean="0"/>
              <a:t>2013 and </a:t>
            </a:r>
            <a:r>
              <a:rPr lang="en-US" sz="2000" dirty="0"/>
              <a:t>2016, whereas the rate for the USA is around </a:t>
            </a:r>
            <a:r>
              <a:rPr lang="en-US" sz="2000" dirty="0" smtClean="0"/>
              <a:t>15%. </a:t>
            </a:r>
            <a:r>
              <a:rPr lang="en-US" sz="2000" dirty="0"/>
              <a:t>This should, in </a:t>
            </a:r>
            <a:r>
              <a:rPr lang="en-US" sz="2000" dirty="0" smtClean="0"/>
              <a:t>theory, help </a:t>
            </a:r>
            <a:r>
              <a:rPr lang="en-US" sz="2000" dirty="0"/>
              <a:t>China's quest for continual and sustainable economic growth.</a:t>
            </a:r>
            <a:endParaRPr lang="en-GB" sz="2000" dirty="0"/>
          </a:p>
        </p:txBody>
      </p:sp>
      <p:pic>
        <p:nvPicPr>
          <p:cNvPr id="40962" name="Picture 2" descr="Image result for china's econom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52736"/>
            <a:ext cx="2016224" cy="1813281"/>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Image result for china's econom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095400"/>
            <a:ext cx="2016224" cy="1917776"/>
          </a:xfrm>
          <a:prstGeom prst="rect">
            <a:avLst/>
          </a:prstGeom>
          <a:noFill/>
          <a:extLst>
            <a:ext uri="{909E8E84-426E-40DD-AFC4-6F175D3DCCD1}">
              <a14:hiddenFill xmlns:a14="http://schemas.microsoft.com/office/drawing/2010/main">
                <a:solidFill>
                  <a:srgbClr val="FFFFFF"/>
                </a:solidFill>
              </a14:hiddenFill>
            </a:ext>
          </a:extLst>
        </p:spPr>
      </p:pic>
      <p:pic>
        <p:nvPicPr>
          <p:cNvPr id="40966" name="Picture 6" descr="Image result for china's econom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178" r="1355"/>
          <a:stretch/>
        </p:blipFill>
        <p:spPr bwMode="auto">
          <a:xfrm>
            <a:off x="6804248" y="5290497"/>
            <a:ext cx="2016224" cy="1306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769067"/>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600" dirty="0" smtClean="0"/>
              <a:t>5.2 – Supply-Side Policies – Human Capital Investment</a:t>
            </a:r>
            <a:endParaRPr lang="en-US" sz="2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178</a:t>
            </a:r>
          </a:p>
        </p:txBody>
      </p:sp>
      <p:sp>
        <p:nvSpPr>
          <p:cNvPr id="3" name="TextBox 2"/>
          <p:cNvSpPr txBox="1"/>
          <p:nvPr/>
        </p:nvSpPr>
        <p:spPr>
          <a:xfrm>
            <a:off x="251520" y="1052736"/>
            <a:ext cx="6120680" cy="5586145"/>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100" dirty="0"/>
              <a:t>Human capital is the collective knowledge, skills and experiences </a:t>
            </a:r>
            <a:r>
              <a:rPr lang="en-US" sz="2100" dirty="0" smtClean="0"/>
              <a:t>of a country's workforce</a:t>
            </a:r>
            <a:r>
              <a:rPr lang="en-US" sz="2100" dirty="0"/>
              <a:t>. Supply-side policies are used to improve the quantity and/or quality of </a:t>
            </a:r>
            <a:r>
              <a:rPr lang="en-US" sz="2100" dirty="0" smtClean="0"/>
              <a:t>the workforce </a:t>
            </a:r>
            <a:r>
              <a:rPr lang="en-US" sz="2100" dirty="0"/>
              <a:t>in the economy. These policies can be used to create </a:t>
            </a:r>
            <a:r>
              <a:rPr lang="en-US" sz="2100" dirty="0" smtClean="0"/>
              <a:t>incentives </a:t>
            </a:r>
            <a:r>
              <a:rPr lang="en-US" sz="2100" dirty="0"/>
              <a:t>to work.</a:t>
            </a:r>
          </a:p>
          <a:p>
            <a:pPr marL="361950" indent="-361950">
              <a:buClr>
                <a:srgbClr val="00B050"/>
              </a:buClr>
              <a:buFont typeface="Wingdings 3" panose="05040102010807070707" pitchFamily="18" charset="2"/>
              <a:buChar char=""/>
            </a:pPr>
            <a:r>
              <a:rPr lang="en-US" sz="2100" dirty="0"/>
              <a:t>For example, </a:t>
            </a:r>
            <a:r>
              <a:rPr lang="en-US" sz="2100" dirty="0" smtClean="0"/>
              <a:t>government-funded </a:t>
            </a:r>
            <a:r>
              <a:rPr lang="en-US" sz="2100" dirty="0"/>
              <a:t>retraining schemes can help the unemployed </a:t>
            </a:r>
            <a:r>
              <a:rPr lang="en-US" sz="2100" dirty="0" smtClean="0"/>
              <a:t>to improve </a:t>
            </a:r>
            <a:r>
              <a:rPr lang="en-US" sz="2100" dirty="0"/>
              <a:t>their chances of finding paid </a:t>
            </a:r>
            <a:r>
              <a:rPr lang="en-US" sz="2100" dirty="0" smtClean="0"/>
              <a:t>employment. </a:t>
            </a:r>
            <a:r>
              <a:rPr lang="en-US" sz="2100" dirty="0"/>
              <a:t>Increased </a:t>
            </a:r>
            <a:r>
              <a:rPr lang="en-US" sz="2100" dirty="0" smtClean="0"/>
              <a:t>government spending on </a:t>
            </a:r>
            <a:r>
              <a:rPr lang="en-US" sz="2100" dirty="0"/>
              <a:t>education and training are further examples.</a:t>
            </a:r>
          </a:p>
          <a:p>
            <a:pPr marL="361950" indent="-361950">
              <a:buClr>
                <a:srgbClr val="00B050"/>
              </a:buClr>
              <a:buFont typeface="Wingdings 3" panose="05040102010807070707" pitchFamily="18" charset="2"/>
              <a:buChar char=""/>
            </a:pPr>
            <a:r>
              <a:rPr lang="en-US" sz="2100" dirty="0"/>
              <a:t>Some </a:t>
            </a:r>
            <a:r>
              <a:rPr lang="en-US" sz="2100" dirty="0" smtClean="0"/>
              <a:t>countries </a:t>
            </a:r>
            <a:r>
              <a:rPr lang="en-US" sz="2100" dirty="0"/>
              <a:t>spend a relatively large </a:t>
            </a:r>
            <a:r>
              <a:rPr lang="en-US" sz="2100" dirty="0" smtClean="0"/>
              <a:t>amount </a:t>
            </a:r>
            <a:r>
              <a:rPr lang="en-US" sz="2100" dirty="0"/>
              <a:t>of their GDP on education, </a:t>
            </a:r>
            <a:r>
              <a:rPr lang="en-US" sz="2100" dirty="0" smtClean="0"/>
              <a:t>such as </a:t>
            </a:r>
            <a:r>
              <a:rPr lang="en-US" sz="2100" dirty="0"/>
              <a:t>Finland (</a:t>
            </a:r>
            <a:r>
              <a:rPr lang="en-US" sz="2100" dirty="0" smtClean="0"/>
              <a:t>6.4%), </a:t>
            </a:r>
            <a:r>
              <a:rPr lang="en-US" sz="2100" dirty="0"/>
              <a:t>Sweden (</a:t>
            </a:r>
            <a:r>
              <a:rPr lang="en-US" sz="2100" dirty="0" smtClean="0"/>
              <a:t>7.7%), </a:t>
            </a:r>
            <a:r>
              <a:rPr lang="en-US" sz="2100" dirty="0"/>
              <a:t>Denmark (</a:t>
            </a:r>
            <a:r>
              <a:rPr lang="en-US" sz="2100" dirty="0" smtClean="0"/>
              <a:t>8.5%) </a:t>
            </a:r>
            <a:r>
              <a:rPr lang="en-US" sz="2100" dirty="0"/>
              <a:t>and </a:t>
            </a:r>
            <a:r>
              <a:rPr lang="en-US" sz="2100" dirty="0" smtClean="0"/>
              <a:t>Brunei Darussalam </a:t>
            </a:r>
            <a:r>
              <a:rPr lang="en-US" sz="2100" dirty="0"/>
              <a:t>(</a:t>
            </a:r>
            <a:r>
              <a:rPr lang="en-US" sz="2100" dirty="0" smtClean="0"/>
              <a:t>9.1%), </a:t>
            </a:r>
            <a:r>
              <a:rPr lang="en-US" sz="2100" dirty="0"/>
              <a:t>whereas others, such as Botswana (</a:t>
            </a:r>
            <a:r>
              <a:rPr lang="en-US" sz="2100" dirty="0" smtClean="0"/>
              <a:t>2.2%) and Bangladesh </a:t>
            </a:r>
            <a:r>
              <a:rPr lang="en-US" sz="2100" dirty="0"/>
              <a:t>(</a:t>
            </a:r>
            <a:r>
              <a:rPr lang="en-US" sz="2100" dirty="0" smtClean="0"/>
              <a:t>2.4%), </a:t>
            </a:r>
            <a:r>
              <a:rPr lang="en-US" sz="2100" dirty="0"/>
              <a:t>spend rather less.</a:t>
            </a:r>
            <a:endParaRPr lang="en-GB" sz="2100" dirty="0"/>
          </a:p>
        </p:txBody>
      </p:sp>
      <p:pic>
        <p:nvPicPr>
          <p:cNvPr id="41986" name="Picture 2" descr="Image result for gdp spending on education by coun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129282"/>
            <a:ext cx="2448272" cy="1176927"/>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gdp spending on education by count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2468002"/>
            <a:ext cx="2448272" cy="1528501"/>
          </a:xfrm>
          <a:prstGeom prst="rect">
            <a:avLst/>
          </a:prstGeom>
          <a:noFill/>
          <a:extLst>
            <a:ext uri="{909E8E84-426E-40DD-AFC4-6F175D3DCCD1}">
              <a14:hiddenFill xmlns:a14="http://schemas.microsoft.com/office/drawing/2010/main">
                <a:solidFill>
                  <a:srgbClr val="FFFFFF"/>
                </a:solidFill>
              </a14:hiddenFill>
            </a:ext>
          </a:extLst>
        </p:spPr>
      </p:pic>
      <p:pic>
        <p:nvPicPr>
          <p:cNvPr id="41990" name="Picture 6" descr="Image result for gdp spending on education by count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8542"/>
          <a:stretch/>
        </p:blipFill>
        <p:spPr bwMode="auto">
          <a:xfrm>
            <a:off x="6372200" y="4118329"/>
            <a:ext cx="2448272" cy="1433035"/>
          </a:xfrm>
          <a:prstGeom prst="rect">
            <a:avLst/>
          </a:prstGeom>
          <a:noFill/>
          <a:extLst>
            <a:ext uri="{909E8E84-426E-40DD-AFC4-6F175D3DCCD1}">
              <a14:hiddenFill xmlns:a14="http://schemas.microsoft.com/office/drawing/2010/main">
                <a:solidFill>
                  <a:srgbClr val="FFFFFF"/>
                </a:solidFill>
              </a14:hiddenFill>
            </a:ext>
          </a:extLst>
        </p:spPr>
      </p:pic>
      <p:pic>
        <p:nvPicPr>
          <p:cNvPr id="41992" name="Picture 8" descr="Image result for gdp spending on education by countr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489" b="5796"/>
          <a:stretch/>
        </p:blipFill>
        <p:spPr bwMode="auto">
          <a:xfrm>
            <a:off x="6372200" y="5517232"/>
            <a:ext cx="2448272" cy="108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3799739"/>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350" dirty="0" smtClean="0"/>
              <a:t>5.2 – Supply-Side Policies – Tax Reforms and Enterprise Zones</a:t>
            </a:r>
            <a:endParaRPr lang="en-US" sz="235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178</a:t>
            </a:r>
          </a:p>
        </p:txBody>
      </p:sp>
      <p:sp>
        <p:nvSpPr>
          <p:cNvPr id="3" name="TextBox 2"/>
          <p:cNvSpPr txBox="1"/>
          <p:nvPr/>
        </p:nvSpPr>
        <p:spPr>
          <a:xfrm>
            <a:off x="251520" y="1052736"/>
            <a:ext cx="6552728" cy="4401205"/>
          </a:xfrm>
          <a:prstGeom prst="rect">
            <a:avLst/>
          </a:prstGeom>
          <a:noFill/>
        </p:spPr>
        <p:txBody>
          <a:bodyPr wrap="square" numCol="1" rtlCol="0">
            <a:spAutoFit/>
          </a:bodyPr>
          <a:lstStyle/>
          <a:p>
            <a:pPr>
              <a:buClr>
                <a:srgbClr val="00B050"/>
              </a:buClr>
            </a:pPr>
            <a:r>
              <a:rPr lang="en-US" sz="2000" b="1" dirty="0" smtClean="0"/>
              <a:t>Tax Reforms</a:t>
            </a:r>
          </a:p>
          <a:p>
            <a:pPr marL="361950" indent="-361950">
              <a:buClr>
                <a:srgbClr val="00B050"/>
              </a:buClr>
              <a:buFont typeface="Wingdings 3" panose="05040102010807070707" pitchFamily="18" charset="2"/>
              <a:buChar char=""/>
            </a:pPr>
            <a:r>
              <a:rPr lang="en-US" sz="2000" dirty="0" smtClean="0"/>
              <a:t>Lower </a:t>
            </a:r>
            <a:r>
              <a:rPr lang="en-US" sz="2000" dirty="0"/>
              <a:t>taxes can create incentives for work (see Chapter 17), especially for people </a:t>
            </a:r>
            <a:r>
              <a:rPr lang="en-US" sz="2000" dirty="0" smtClean="0"/>
              <a:t>on low </a:t>
            </a:r>
            <a:r>
              <a:rPr lang="en-US" sz="2000" dirty="0"/>
              <a:t>wage rates. Over time, this can provide a </a:t>
            </a:r>
            <a:r>
              <a:rPr lang="en-US" sz="2000" dirty="0" smtClean="0"/>
              <a:t>boost </a:t>
            </a:r>
            <a:r>
              <a:rPr lang="en-US" sz="2000" dirty="0"/>
              <a:t>to consumption. Tax cuts can </a:t>
            </a:r>
            <a:r>
              <a:rPr lang="en-US" sz="2000" dirty="0" smtClean="0"/>
              <a:t>also encourage </a:t>
            </a:r>
            <a:r>
              <a:rPr lang="en-US" sz="2000" dirty="0"/>
              <a:t>firms to invest in the economy, as they strive to </a:t>
            </a:r>
            <a:r>
              <a:rPr lang="en-US" sz="2000" dirty="0" err="1"/>
              <a:t>maximise</a:t>
            </a:r>
            <a:r>
              <a:rPr lang="en-US" sz="2000" dirty="0"/>
              <a:t> profits.</a:t>
            </a:r>
          </a:p>
          <a:p>
            <a:pPr>
              <a:buClr>
                <a:srgbClr val="00B050"/>
              </a:buClr>
            </a:pPr>
            <a:r>
              <a:rPr lang="en-US" sz="2000" b="1" dirty="0"/>
              <a:t>Enterprise zones</a:t>
            </a:r>
          </a:p>
          <a:p>
            <a:pPr marL="361950" indent="-361950">
              <a:buClr>
                <a:srgbClr val="00B050"/>
              </a:buClr>
              <a:buFont typeface="Wingdings 3" panose="05040102010807070707" pitchFamily="18" charset="2"/>
              <a:buChar char=""/>
            </a:pPr>
            <a:r>
              <a:rPr lang="en-US" sz="2000" dirty="0"/>
              <a:t>These are areas with </a:t>
            </a:r>
            <a:r>
              <a:rPr lang="en-US" sz="2000" dirty="0" smtClean="0"/>
              <a:t>relatively high rates of unemployment where the </a:t>
            </a:r>
            <a:r>
              <a:rPr lang="en-US" sz="2000" dirty="0"/>
              <a:t>government creates </a:t>
            </a:r>
            <a:r>
              <a:rPr lang="en-US" sz="2000" dirty="0" smtClean="0"/>
              <a:t>financial incentives </a:t>
            </a:r>
            <a:r>
              <a:rPr lang="en-US" sz="2000" dirty="0"/>
              <a:t>for firms to relocate.</a:t>
            </a:r>
          </a:p>
          <a:p>
            <a:pPr marL="361950" indent="-361950">
              <a:buClr>
                <a:srgbClr val="00B050"/>
              </a:buClr>
              <a:buFont typeface="Wingdings 3" panose="05040102010807070707" pitchFamily="18" charset="2"/>
              <a:buChar char=""/>
            </a:pPr>
            <a:r>
              <a:rPr lang="en-US" sz="2000" dirty="0"/>
              <a:t>These incentives include </a:t>
            </a:r>
            <a:r>
              <a:rPr lang="en-US" sz="2000" dirty="0" smtClean="0"/>
              <a:t>tax rebates </a:t>
            </a:r>
            <a:r>
              <a:rPr lang="en-US" sz="2000" dirty="0"/>
              <a:t>and reduced </a:t>
            </a:r>
            <a:r>
              <a:rPr lang="en-US" sz="2000" dirty="0" smtClean="0"/>
              <a:t>regulations in order to attract private-sector investments</a:t>
            </a:r>
            <a:r>
              <a:rPr lang="en-US" sz="2000" dirty="0"/>
              <a:t>. Enterprise zones </a:t>
            </a:r>
            <a:r>
              <a:rPr lang="en-US" sz="2000" dirty="0" smtClean="0"/>
              <a:t>are common </a:t>
            </a:r>
            <a:r>
              <a:rPr lang="en-US" sz="2000" dirty="0"/>
              <a:t>in the UK, USA, </a:t>
            </a:r>
            <a:r>
              <a:rPr lang="en-US" sz="2000" dirty="0" smtClean="0"/>
              <a:t>China and </a:t>
            </a:r>
            <a:r>
              <a:rPr lang="en-US" sz="2000" dirty="0"/>
              <a:t>India</a:t>
            </a:r>
            <a:r>
              <a:rPr lang="en-US" sz="2000" dirty="0" smtClean="0"/>
              <a:t>.</a:t>
            </a:r>
            <a:endParaRPr lang="en-GB" sz="2000" dirty="0"/>
          </a:p>
        </p:txBody>
      </p:sp>
      <p:sp>
        <p:nvSpPr>
          <p:cNvPr id="2" name="Rectangle 1"/>
          <p:cNvSpPr/>
          <p:nvPr/>
        </p:nvSpPr>
        <p:spPr>
          <a:xfrm>
            <a:off x="245614" y="5417929"/>
            <a:ext cx="8568952" cy="132343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The main criticism of supply-side policies is the rime that it takes to reap the </a:t>
            </a:r>
            <a:r>
              <a:rPr lang="en-US" sz="2000" dirty="0" smtClean="0">
                <a:latin typeface="Arial" panose="020B0604020202020204" pitchFamily="34" charset="0"/>
                <a:cs typeface="Arial" panose="020B0604020202020204" pitchFamily="34" charset="0"/>
              </a:rPr>
              <a:t>benefits. E.g., </a:t>
            </a:r>
            <a:r>
              <a:rPr lang="en-US" sz="2000" dirty="0">
                <a:latin typeface="Arial" panose="020B0604020202020204" pitchFamily="34" charset="0"/>
                <a:cs typeface="Arial" panose="020B0604020202020204" pitchFamily="34" charset="0"/>
              </a:rPr>
              <a:t>it might take decades for a nation to enjoy the benefits of an </a:t>
            </a:r>
            <a:r>
              <a:rPr lang="en-US" sz="2000" dirty="0" smtClean="0">
                <a:latin typeface="Arial" panose="020B0604020202020204" pitchFamily="34" charset="0"/>
                <a:cs typeface="Arial" panose="020B0604020202020204" pitchFamily="34" charset="0"/>
              </a:rPr>
              <a:t>improved education </a:t>
            </a:r>
            <a:r>
              <a:rPr lang="en-US" sz="2000" dirty="0">
                <a:latin typeface="Arial" panose="020B0604020202020204" pitchFamily="34" charset="0"/>
                <a:cs typeface="Arial" panose="020B0604020202020204" pitchFamily="34" charset="0"/>
              </a:rPr>
              <a:t>system or better infrastructure in the country.</a:t>
            </a:r>
            <a:endParaRPr lang="en-GB" sz="2000" dirty="0">
              <a:latin typeface="Arial" panose="020B0604020202020204" pitchFamily="34" charset="0"/>
              <a:cs typeface="Arial" panose="020B0604020202020204" pitchFamily="34" charset="0"/>
            </a:endParaRPr>
          </a:p>
        </p:txBody>
      </p:sp>
      <p:pic>
        <p:nvPicPr>
          <p:cNvPr id="43010" name="Picture 2" descr="Image result for shenzhen city enterprise zo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767" y="1109514"/>
            <a:ext cx="2080020" cy="116735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67767" y="2299025"/>
            <a:ext cx="2080020" cy="1077218"/>
          </a:xfrm>
          <a:prstGeom prst="rect">
            <a:avLst/>
          </a:prstGeom>
        </p:spPr>
        <p:txBody>
          <a:bodyPr wrap="square">
            <a:spAutoFit/>
          </a:bodyPr>
          <a:lstStyle/>
          <a:p>
            <a:pPr algn="ctr"/>
            <a:r>
              <a:rPr lang="en-GB" sz="1600" dirty="0" smtClean="0">
                <a:latin typeface="Arial" panose="020B0604020202020204" pitchFamily="34" charset="0"/>
              </a:rPr>
              <a:t>A newly established enterprise zone in Shenzhen City, China</a:t>
            </a:r>
            <a:endParaRPr lang="en-GB" sz="1600" dirty="0"/>
          </a:p>
        </p:txBody>
      </p:sp>
      <p:pic>
        <p:nvPicPr>
          <p:cNvPr id="43012" name="Picture 4" descr="Image result for new cairo enterprise zo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254" b="10681"/>
          <a:stretch/>
        </p:blipFill>
        <p:spPr bwMode="auto">
          <a:xfrm>
            <a:off x="6798866" y="3454272"/>
            <a:ext cx="2015700" cy="1270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282598"/>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350" dirty="0" smtClean="0"/>
              <a:t>5.2 – Supply-Side Policies – Tax Reforms and Enterprise Zones</a:t>
            </a:r>
            <a:endParaRPr lang="en-US" sz="235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179</a:t>
            </a:r>
          </a:p>
        </p:txBody>
      </p:sp>
      <p:sp>
        <p:nvSpPr>
          <p:cNvPr id="2" name="Rectangle 1"/>
          <p:cNvSpPr/>
          <p:nvPr/>
        </p:nvSpPr>
        <p:spPr>
          <a:xfrm>
            <a:off x="245614" y="5805264"/>
            <a:ext cx="8568952" cy="854080"/>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1650" b="1" dirty="0">
                <a:latin typeface="Arial" panose="020B0604020202020204" pitchFamily="34" charset="0"/>
                <a:cs typeface="Arial" panose="020B0604020202020204" pitchFamily="34" charset="0"/>
              </a:rPr>
              <a:t>Activity</a:t>
            </a:r>
          </a:p>
          <a:p>
            <a:pPr marL="361950" indent="-361950">
              <a:buClr>
                <a:srgbClr val="00B050"/>
              </a:buClr>
              <a:buFont typeface="+mj-lt"/>
              <a:buAutoNum type="arabicPeriod"/>
            </a:pPr>
            <a:r>
              <a:rPr lang="en-US" sz="1650" dirty="0" smtClean="0">
                <a:latin typeface="Arial" panose="020B0604020202020204" pitchFamily="34" charset="0"/>
                <a:cs typeface="Arial" panose="020B0604020202020204" pitchFamily="34" charset="0"/>
              </a:rPr>
              <a:t>Investigate the supply-side policies in your home country, or a country of your choice</a:t>
            </a:r>
            <a:r>
              <a:rPr lang="en-US" sz="1650" dirty="0">
                <a:latin typeface="Arial" panose="020B0604020202020204" pitchFamily="34" charset="0"/>
                <a:cs typeface="Arial" panose="020B0604020202020204" pitchFamily="34" charset="0"/>
              </a:rPr>
              <a:t>.</a:t>
            </a:r>
          </a:p>
          <a:p>
            <a:pPr marL="361950" indent="-361950">
              <a:buClr>
                <a:srgbClr val="00B050"/>
              </a:buClr>
              <a:buFont typeface="+mj-lt"/>
              <a:buAutoNum type="arabicPeriod"/>
            </a:pPr>
            <a:r>
              <a:rPr lang="en-US" sz="1650" dirty="0" smtClean="0">
                <a:latin typeface="Arial" panose="020B0604020202020204" pitchFamily="34" charset="0"/>
                <a:cs typeface="Arial" panose="020B0604020202020204" pitchFamily="34" charset="0"/>
              </a:rPr>
              <a:t>How </a:t>
            </a:r>
            <a:r>
              <a:rPr lang="en-US" sz="1650" dirty="0">
                <a:latin typeface="Arial" panose="020B0604020202020204" pitchFamily="34" charset="0"/>
                <a:cs typeface="Arial" panose="020B0604020202020204" pitchFamily="34" charset="0"/>
              </a:rPr>
              <a:t>have these policies helped or hindered the productive capacity of the economy?</a:t>
            </a:r>
            <a:endParaRPr lang="en-GB" sz="1650" dirty="0">
              <a:latin typeface="Arial" panose="020B0604020202020204" pitchFamily="34" charset="0"/>
              <a:cs typeface="Arial" panose="020B0604020202020204" pitchFamily="34" charset="0"/>
            </a:endParaRPr>
          </a:p>
        </p:txBody>
      </p:sp>
      <p:sp>
        <p:nvSpPr>
          <p:cNvPr id="5" name="Rectangle 4"/>
          <p:cNvSpPr/>
          <p:nvPr/>
        </p:nvSpPr>
        <p:spPr>
          <a:xfrm>
            <a:off x="251520" y="5435932"/>
            <a:ext cx="4762842"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Figure 16.2 </a:t>
            </a:r>
            <a:r>
              <a:rPr lang="en-US" dirty="0" smtClean="0">
                <a:latin typeface="Arial" panose="020B0604020202020204" pitchFamily="34" charset="0"/>
                <a:cs typeface="Arial" panose="020B0604020202020204" pitchFamily="34" charset="0"/>
              </a:rPr>
              <a:t>- Government </a:t>
            </a:r>
            <a:r>
              <a:rPr lang="en-US" dirty="0">
                <a:latin typeface="Arial" panose="020B0604020202020204" pitchFamily="34" charset="0"/>
                <a:cs typeface="Arial" panose="020B0604020202020204" pitchFamily="34" charset="0"/>
              </a:rPr>
              <a:t>economic policies</a:t>
            </a:r>
            <a:endParaRPr lang="en-GB" dirty="0">
              <a:latin typeface="Arial" panose="020B0604020202020204" pitchFamily="34" charset="0"/>
              <a:cs typeface="Arial" panose="020B0604020202020204" pitchFamily="34" charset="0"/>
            </a:endParaRPr>
          </a:p>
        </p:txBody>
      </p:sp>
      <p:sp>
        <p:nvSpPr>
          <p:cNvPr id="6" name="TextBox 5"/>
          <p:cNvSpPr txBox="1"/>
          <p:nvPr/>
        </p:nvSpPr>
        <p:spPr>
          <a:xfrm>
            <a:off x="2843808" y="2996952"/>
            <a:ext cx="2736304" cy="62670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b="1" dirty="0" smtClean="0"/>
              <a:t>GOVERNMENT ECONOMIC POLICIES</a:t>
            </a:r>
            <a:endParaRPr lang="en-GB" b="1" dirty="0"/>
          </a:p>
        </p:txBody>
      </p:sp>
      <p:sp>
        <p:nvSpPr>
          <p:cNvPr id="12" name="TextBox 11"/>
          <p:cNvSpPr txBox="1"/>
          <p:nvPr/>
        </p:nvSpPr>
        <p:spPr>
          <a:xfrm>
            <a:off x="3033181" y="3855994"/>
            <a:ext cx="2357557" cy="34970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b="1" dirty="0" smtClean="0"/>
              <a:t>Supply-side policy</a:t>
            </a:r>
            <a:endParaRPr lang="en-GB" b="1" dirty="0"/>
          </a:p>
        </p:txBody>
      </p:sp>
      <p:sp>
        <p:nvSpPr>
          <p:cNvPr id="13" name="TextBox 12"/>
          <p:cNvSpPr txBox="1"/>
          <p:nvPr/>
        </p:nvSpPr>
        <p:spPr>
          <a:xfrm>
            <a:off x="6066870" y="2730650"/>
            <a:ext cx="2357557" cy="34970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b="1" dirty="0" smtClean="0"/>
              <a:t>Monetary policy</a:t>
            </a:r>
            <a:endParaRPr lang="en-GB" b="1" dirty="0"/>
          </a:p>
        </p:txBody>
      </p:sp>
      <p:sp>
        <p:nvSpPr>
          <p:cNvPr id="14" name="TextBox 13"/>
          <p:cNvSpPr txBox="1"/>
          <p:nvPr/>
        </p:nvSpPr>
        <p:spPr>
          <a:xfrm>
            <a:off x="539552" y="2863274"/>
            <a:ext cx="1656184" cy="34970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b="1" dirty="0" smtClean="0"/>
              <a:t>Fiscal policy</a:t>
            </a:r>
            <a:endParaRPr lang="en-GB" b="1" dirty="0"/>
          </a:p>
        </p:txBody>
      </p:sp>
      <p:sp>
        <p:nvSpPr>
          <p:cNvPr id="15" name="TextBox 14"/>
          <p:cNvSpPr txBox="1"/>
          <p:nvPr/>
        </p:nvSpPr>
        <p:spPr>
          <a:xfrm>
            <a:off x="6390907" y="2081524"/>
            <a:ext cx="1709485" cy="34970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b="1" dirty="0" smtClean="0"/>
              <a:t>Interest rates</a:t>
            </a:r>
            <a:endParaRPr lang="en-GB" b="1" dirty="0"/>
          </a:p>
        </p:txBody>
      </p:sp>
      <p:sp>
        <p:nvSpPr>
          <p:cNvPr id="16" name="TextBox 15"/>
          <p:cNvSpPr txBox="1"/>
          <p:nvPr/>
        </p:nvSpPr>
        <p:spPr>
          <a:xfrm>
            <a:off x="4860031" y="4509120"/>
            <a:ext cx="2006871" cy="903700"/>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Capital investment infrastructure, new technologies, R&amp;D</a:t>
            </a:r>
            <a:endParaRPr lang="en-GB" dirty="0"/>
          </a:p>
        </p:txBody>
      </p:sp>
      <p:sp>
        <p:nvSpPr>
          <p:cNvPr id="17" name="TextBox 16"/>
          <p:cNvSpPr txBox="1"/>
          <p:nvPr/>
        </p:nvSpPr>
        <p:spPr>
          <a:xfrm>
            <a:off x="3203847" y="4591466"/>
            <a:ext cx="1440161" cy="349702"/>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Privatisation</a:t>
            </a:r>
            <a:endParaRPr lang="en-GB" dirty="0"/>
          </a:p>
        </p:txBody>
      </p:sp>
      <p:sp>
        <p:nvSpPr>
          <p:cNvPr id="18" name="TextBox 17"/>
          <p:cNvSpPr txBox="1"/>
          <p:nvPr/>
        </p:nvSpPr>
        <p:spPr>
          <a:xfrm>
            <a:off x="323529" y="4438853"/>
            <a:ext cx="2664295"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Deregulation, tax reforms, enterprise zones</a:t>
            </a:r>
            <a:endParaRPr lang="en-GB" dirty="0"/>
          </a:p>
        </p:txBody>
      </p:sp>
      <p:sp>
        <p:nvSpPr>
          <p:cNvPr id="19" name="TextBox 18"/>
          <p:cNvSpPr txBox="1"/>
          <p:nvPr/>
        </p:nvSpPr>
        <p:spPr>
          <a:xfrm>
            <a:off x="7082927" y="4509120"/>
            <a:ext cx="1728191" cy="1180699"/>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Training and education programmes for workers</a:t>
            </a:r>
            <a:endParaRPr lang="en-GB" dirty="0"/>
          </a:p>
        </p:txBody>
      </p:sp>
      <p:sp>
        <p:nvSpPr>
          <p:cNvPr id="20" name="TextBox 19"/>
          <p:cNvSpPr txBox="1"/>
          <p:nvPr/>
        </p:nvSpPr>
        <p:spPr>
          <a:xfrm>
            <a:off x="3419872" y="1109310"/>
            <a:ext cx="1163563"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Cost of Borrowing</a:t>
            </a:r>
            <a:endParaRPr lang="en-GB" dirty="0"/>
          </a:p>
        </p:txBody>
      </p:sp>
      <p:sp>
        <p:nvSpPr>
          <p:cNvPr id="21" name="TextBox 20"/>
          <p:cNvSpPr txBox="1"/>
          <p:nvPr/>
        </p:nvSpPr>
        <p:spPr>
          <a:xfrm>
            <a:off x="4746158" y="1109310"/>
            <a:ext cx="1268084"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Loans to consumers</a:t>
            </a:r>
            <a:endParaRPr lang="en-GB" dirty="0"/>
          </a:p>
        </p:txBody>
      </p:sp>
      <p:sp>
        <p:nvSpPr>
          <p:cNvPr id="22" name="TextBox 21"/>
          <p:cNvSpPr txBox="1"/>
          <p:nvPr/>
        </p:nvSpPr>
        <p:spPr>
          <a:xfrm>
            <a:off x="6163448" y="1063074"/>
            <a:ext cx="1216864"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Exchange rates</a:t>
            </a:r>
            <a:endParaRPr lang="en-GB" dirty="0"/>
          </a:p>
        </p:txBody>
      </p:sp>
      <p:sp>
        <p:nvSpPr>
          <p:cNvPr id="23" name="TextBox 22"/>
          <p:cNvSpPr txBox="1"/>
          <p:nvPr/>
        </p:nvSpPr>
        <p:spPr>
          <a:xfrm>
            <a:off x="7524328" y="1109310"/>
            <a:ext cx="1226217"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Business investment</a:t>
            </a:r>
            <a:endParaRPr lang="en-GB" dirty="0"/>
          </a:p>
        </p:txBody>
      </p:sp>
      <p:sp>
        <p:nvSpPr>
          <p:cNvPr id="24" name="TextBox 23"/>
          <p:cNvSpPr txBox="1"/>
          <p:nvPr/>
        </p:nvSpPr>
        <p:spPr>
          <a:xfrm>
            <a:off x="323529" y="1916832"/>
            <a:ext cx="1008111"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Tax revenue</a:t>
            </a:r>
            <a:endParaRPr lang="en-GB" dirty="0"/>
          </a:p>
        </p:txBody>
      </p:sp>
      <p:sp>
        <p:nvSpPr>
          <p:cNvPr id="25" name="TextBox 24"/>
          <p:cNvSpPr txBox="1"/>
          <p:nvPr/>
        </p:nvSpPr>
        <p:spPr>
          <a:xfrm>
            <a:off x="1475656" y="1938203"/>
            <a:ext cx="1512168" cy="62670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IE" dirty="0" smtClean="0"/>
              <a:t>Government spending</a:t>
            </a:r>
            <a:endParaRPr lang="en-GB" dirty="0"/>
          </a:p>
        </p:txBody>
      </p:sp>
      <p:cxnSp>
        <p:nvCxnSpPr>
          <p:cNvPr id="9" name="Straight Connector 8"/>
          <p:cNvCxnSpPr>
            <a:stCxn id="15" idx="2"/>
            <a:endCxn id="13" idx="0"/>
          </p:cNvCxnSpPr>
          <p:nvPr/>
        </p:nvCxnSpPr>
        <p:spPr>
          <a:xfrm flipH="1">
            <a:off x="7245649" y="2431226"/>
            <a:ext cx="1" cy="2994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0" idx="2"/>
            <a:endCxn id="15" idx="1"/>
          </p:cNvCxnSpPr>
          <p:nvPr/>
        </p:nvCxnSpPr>
        <p:spPr>
          <a:xfrm>
            <a:off x="4001654" y="1736011"/>
            <a:ext cx="2389253" cy="52036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5" idx="0"/>
            <a:endCxn id="21" idx="2"/>
          </p:cNvCxnSpPr>
          <p:nvPr/>
        </p:nvCxnSpPr>
        <p:spPr>
          <a:xfrm flipH="1" flipV="1">
            <a:off x="5380200" y="1736011"/>
            <a:ext cx="1865450" cy="34551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5" idx="0"/>
            <a:endCxn id="22" idx="2"/>
          </p:cNvCxnSpPr>
          <p:nvPr/>
        </p:nvCxnSpPr>
        <p:spPr>
          <a:xfrm flipH="1" flipV="1">
            <a:off x="6771880" y="1689775"/>
            <a:ext cx="473770" cy="3917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5" idx="0"/>
            <a:endCxn id="23" idx="2"/>
          </p:cNvCxnSpPr>
          <p:nvPr/>
        </p:nvCxnSpPr>
        <p:spPr>
          <a:xfrm flipV="1">
            <a:off x="7245650" y="1736011"/>
            <a:ext cx="891787" cy="34551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6" idx="3"/>
            <a:endCxn id="13" idx="2"/>
          </p:cNvCxnSpPr>
          <p:nvPr/>
        </p:nvCxnSpPr>
        <p:spPr>
          <a:xfrm flipV="1">
            <a:off x="5580112" y="3080352"/>
            <a:ext cx="1665537" cy="22995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6" idx="2"/>
            <a:endCxn id="12" idx="0"/>
          </p:cNvCxnSpPr>
          <p:nvPr/>
        </p:nvCxnSpPr>
        <p:spPr>
          <a:xfrm>
            <a:off x="4211960" y="3623653"/>
            <a:ext cx="0" cy="23234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6" idx="1"/>
            <a:endCxn id="14" idx="3"/>
          </p:cNvCxnSpPr>
          <p:nvPr/>
        </p:nvCxnSpPr>
        <p:spPr>
          <a:xfrm flipH="1" flipV="1">
            <a:off x="2195736" y="3038125"/>
            <a:ext cx="648072" cy="27217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14" idx="0"/>
            <a:endCxn id="24" idx="2"/>
          </p:cNvCxnSpPr>
          <p:nvPr/>
        </p:nvCxnSpPr>
        <p:spPr>
          <a:xfrm flipH="1" flipV="1">
            <a:off x="827585" y="2543533"/>
            <a:ext cx="540059" cy="31974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14" idx="0"/>
            <a:endCxn id="25" idx="2"/>
          </p:cNvCxnSpPr>
          <p:nvPr/>
        </p:nvCxnSpPr>
        <p:spPr>
          <a:xfrm flipV="1">
            <a:off x="1367644" y="2564904"/>
            <a:ext cx="864096" cy="29837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12" idx="1"/>
            <a:endCxn id="18" idx="0"/>
          </p:cNvCxnSpPr>
          <p:nvPr/>
        </p:nvCxnSpPr>
        <p:spPr>
          <a:xfrm flipH="1">
            <a:off x="1655677" y="4030845"/>
            <a:ext cx="1377504" cy="40800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2" idx="2"/>
            <a:endCxn id="17" idx="0"/>
          </p:cNvCxnSpPr>
          <p:nvPr/>
        </p:nvCxnSpPr>
        <p:spPr>
          <a:xfrm flipH="1">
            <a:off x="3923928" y="4205696"/>
            <a:ext cx="288032" cy="38577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12" idx="2"/>
            <a:endCxn id="16" idx="0"/>
          </p:cNvCxnSpPr>
          <p:nvPr/>
        </p:nvCxnSpPr>
        <p:spPr>
          <a:xfrm>
            <a:off x="4211960" y="4205696"/>
            <a:ext cx="1651507" cy="3034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9" idx="0"/>
            <a:endCxn id="12" idx="3"/>
          </p:cNvCxnSpPr>
          <p:nvPr/>
        </p:nvCxnSpPr>
        <p:spPr>
          <a:xfrm flipH="1" flipV="1">
            <a:off x="5390738" y="4030845"/>
            <a:ext cx="2556285" cy="47827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81274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200" dirty="0" smtClean="0"/>
              <a:t>5.2 – The Merits of Supply-Side Policies</a:t>
            </a:r>
            <a:endParaRPr lang="en-US"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179</a:t>
            </a:r>
          </a:p>
        </p:txBody>
      </p:sp>
      <p:sp>
        <p:nvSpPr>
          <p:cNvPr id="3" name="TextBox 2"/>
          <p:cNvSpPr txBox="1"/>
          <p:nvPr/>
        </p:nvSpPr>
        <p:spPr>
          <a:xfrm>
            <a:off x="251520" y="1052736"/>
            <a:ext cx="8568952" cy="5493812"/>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50" dirty="0"/>
              <a:t>The advantages of using supply-side policies to </a:t>
            </a:r>
            <a:r>
              <a:rPr lang="en-US" sz="1950" dirty="0" smtClean="0"/>
              <a:t>achieve </a:t>
            </a:r>
            <a:r>
              <a:rPr lang="en-US" sz="1950" dirty="0"/>
              <a:t>economic stability include:</a:t>
            </a:r>
          </a:p>
          <a:p>
            <a:pPr marL="620713" indent="-258763">
              <a:buClr>
                <a:srgbClr val="00B050"/>
              </a:buClr>
              <a:buFont typeface="Arial" panose="020B0604020202020204" pitchFamily="34" charset="0"/>
              <a:buChar char="•"/>
            </a:pPr>
            <a:r>
              <a:rPr lang="en-US" sz="1950" b="1" dirty="0" smtClean="0"/>
              <a:t>Improved </a:t>
            </a:r>
            <a:r>
              <a:rPr lang="en-US" sz="1950" b="1" dirty="0"/>
              <a:t>economic growth</a:t>
            </a:r>
            <a:r>
              <a:rPr lang="en-US" sz="1950" dirty="0"/>
              <a:t> - Supply-side policies can be used to </a:t>
            </a:r>
            <a:r>
              <a:rPr lang="en-US" sz="1950" dirty="0" smtClean="0"/>
              <a:t>achieve sustainable </a:t>
            </a:r>
            <a:r>
              <a:rPr lang="en-US" sz="1950" dirty="0"/>
              <a:t>economic growth by increasing the </a:t>
            </a:r>
            <a:r>
              <a:rPr lang="en-US" sz="1950" dirty="0" smtClean="0"/>
              <a:t>productive </a:t>
            </a:r>
            <a:r>
              <a:rPr lang="en-US" sz="1950" dirty="0"/>
              <a:t>capacity </a:t>
            </a:r>
            <a:r>
              <a:rPr lang="en-US" sz="1950" dirty="0" smtClean="0"/>
              <a:t>of the </a:t>
            </a:r>
            <a:r>
              <a:rPr lang="en-US" sz="1950" dirty="0"/>
              <a:t>economy.</a:t>
            </a:r>
          </a:p>
          <a:p>
            <a:pPr marL="620713" indent="-258763">
              <a:buClr>
                <a:srgbClr val="00B050"/>
              </a:buClr>
              <a:buFont typeface="Arial" panose="020B0604020202020204" pitchFamily="34" charset="0"/>
              <a:buChar char="•"/>
            </a:pPr>
            <a:r>
              <a:rPr lang="en-US" sz="1950" b="1" dirty="0" smtClean="0"/>
              <a:t>Lower </a:t>
            </a:r>
            <a:r>
              <a:rPr lang="en-US" sz="1950" b="1" dirty="0"/>
              <a:t>inflation </a:t>
            </a:r>
            <a:r>
              <a:rPr lang="en-US" sz="1950" dirty="0"/>
              <a:t>- As supply-side policies increase the productive potential </a:t>
            </a:r>
            <a:r>
              <a:rPr lang="en-US" sz="1950" dirty="0" smtClean="0"/>
              <a:t>of the economy</a:t>
            </a:r>
            <a:r>
              <a:rPr lang="en-US" sz="1950" dirty="0"/>
              <a:t>, they help to prevent the general price level from rising beyond control.</a:t>
            </a:r>
          </a:p>
          <a:p>
            <a:pPr marL="620713" indent="-258763">
              <a:buClr>
                <a:srgbClr val="00B050"/>
              </a:buClr>
              <a:buFont typeface="Arial" panose="020B0604020202020204" pitchFamily="34" charset="0"/>
              <a:buChar char="•"/>
            </a:pPr>
            <a:r>
              <a:rPr lang="en-US" sz="1950" b="1" dirty="0" smtClean="0"/>
              <a:t>Lower </a:t>
            </a:r>
            <a:r>
              <a:rPr lang="en-US" sz="1950" b="1" dirty="0"/>
              <a:t>unemployment </a:t>
            </a:r>
            <a:r>
              <a:rPr lang="en-US" sz="1950" dirty="0"/>
              <a:t>- An increase in the economy's productive capacity </a:t>
            </a:r>
            <a:r>
              <a:rPr lang="en-US" sz="1950" dirty="0" smtClean="0"/>
              <a:t>will tend </a:t>
            </a:r>
            <a:r>
              <a:rPr lang="en-US" sz="1950" dirty="0"/>
              <a:t>to increase national output, thereby creating jobs in the economy in the </a:t>
            </a:r>
            <a:r>
              <a:rPr lang="en-US" sz="1950" dirty="0" smtClean="0"/>
              <a:t>long term</a:t>
            </a:r>
            <a:r>
              <a:rPr lang="en-US" sz="1950" dirty="0"/>
              <a:t>. Also, supply-side policies can help to reduce both frictional and </a:t>
            </a:r>
            <a:r>
              <a:rPr lang="en-US" sz="1950" dirty="0" smtClean="0"/>
              <a:t>structural unemployment.</a:t>
            </a:r>
            <a:endParaRPr lang="en-US" sz="1950" dirty="0"/>
          </a:p>
          <a:p>
            <a:pPr marL="620713" indent="-258763">
              <a:buClr>
                <a:srgbClr val="00B050"/>
              </a:buClr>
              <a:buFont typeface="Arial" panose="020B0604020202020204" pitchFamily="34" charset="0"/>
              <a:buChar char="•"/>
            </a:pPr>
            <a:r>
              <a:rPr lang="en-US" sz="1950" b="1" dirty="0" smtClean="0"/>
              <a:t>Improved </a:t>
            </a:r>
            <a:r>
              <a:rPr lang="en-US" sz="1950" b="1" dirty="0"/>
              <a:t>balance of payments </a:t>
            </a:r>
            <a:r>
              <a:rPr lang="en-US" sz="1950" dirty="0"/>
              <a:t>- Since supply-side policies can </a:t>
            </a:r>
            <a:r>
              <a:rPr lang="en-US" sz="1950" dirty="0" smtClean="0"/>
              <a:t>improve productivity </a:t>
            </a:r>
            <a:r>
              <a:rPr lang="en-US" sz="1950" dirty="0"/>
              <a:t>and national output without increasing the general price level, </a:t>
            </a:r>
            <a:r>
              <a:rPr lang="en-US" sz="1950" dirty="0" smtClean="0"/>
              <a:t>the international </a:t>
            </a:r>
            <a:r>
              <a:rPr lang="en-US" sz="1950" dirty="0"/>
              <a:t>competitiveness of the country should </a:t>
            </a:r>
            <a:r>
              <a:rPr lang="en-US" sz="1950" dirty="0" smtClean="0"/>
              <a:t>improve</a:t>
            </a:r>
            <a:r>
              <a:rPr lang="en-US" sz="1950" dirty="0"/>
              <a:t>. </a:t>
            </a:r>
            <a:r>
              <a:rPr lang="en-US" sz="1950" dirty="0" smtClean="0"/>
              <a:t>E.g., firms should </a:t>
            </a:r>
            <a:r>
              <a:rPr lang="en-US" sz="1950" dirty="0"/>
              <a:t>become more productive and competitive, which will help to boost </a:t>
            </a:r>
            <a:r>
              <a:rPr lang="en-US" sz="1950" dirty="0" smtClean="0"/>
              <a:t>the economy's </a:t>
            </a:r>
            <a:r>
              <a:rPr lang="en-US" sz="1950" dirty="0"/>
              <a:t>export earnings. Therefore, supply-side policies tend to improve </a:t>
            </a:r>
            <a:r>
              <a:rPr lang="en-US" sz="1950" dirty="0" smtClean="0"/>
              <a:t>a country's </a:t>
            </a:r>
            <a:r>
              <a:rPr lang="en-US" sz="1950" dirty="0"/>
              <a:t>balance </a:t>
            </a:r>
            <a:r>
              <a:rPr lang="en-US" sz="1950" dirty="0" smtClean="0"/>
              <a:t>of payments.</a:t>
            </a:r>
            <a:endParaRPr lang="en-GB" sz="1950" dirty="0"/>
          </a:p>
        </p:txBody>
      </p:sp>
    </p:spTree>
    <p:extLst>
      <p:ext uri="{BB962C8B-B14F-4D97-AF65-F5344CB8AC3E}">
        <p14:creationId xmlns:p14="http://schemas.microsoft.com/office/powerpoint/2010/main" val="426140631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5.2 – Supply-Side Policies - Questions</a:t>
            </a:r>
            <a:endParaRPr lang="en-US"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180</a:t>
            </a:r>
          </a:p>
        </p:txBody>
      </p:sp>
      <p:sp>
        <p:nvSpPr>
          <p:cNvPr id="3" name="TextBox 2"/>
          <p:cNvSpPr txBox="1"/>
          <p:nvPr/>
        </p:nvSpPr>
        <p:spPr>
          <a:xfrm>
            <a:off x="251520" y="1052736"/>
            <a:ext cx="8568952" cy="1261884"/>
          </a:xfrm>
          <a:prstGeom prst="rect">
            <a:avLst/>
          </a:prstGeom>
          <a:solidFill>
            <a:schemeClr val="accent6">
              <a:lumMod val="40000"/>
              <a:lumOff val="60000"/>
            </a:schemeClr>
          </a:solidFill>
          <a:ln w="57150">
            <a:solidFill>
              <a:srgbClr val="002060"/>
            </a:solidFill>
          </a:ln>
        </p:spPr>
        <p:txBody>
          <a:bodyPr wrap="square" numCol="1" rtlCol="0">
            <a:spAutoFit/>
          </a:bodyPr>
          <a:lstStyle/>
          <a:p>
            <a:pPr>
              <a:buClr>
                <a:srgbClr val="00B050"/>
              </a:buClr>
            </a:pPr>
            <a:r>
              <a:rPr lang="en-US" sz="1900" b="1" dirty="0"/>
              <a:t>Exam practice</a:t>
            </a:r>
          </a:p>
          <a:p>
            <a:pPr marL="457200" indent="-457200">
              <a:buClr>
                <a:srgbClr val="00B050"/>
              </a:buClr>
              <a:buFont typeface="+mj-lt"/>
              <a:buAutoNum type="arabicPeriod"/>
            </a:pPr>
            <a:r>
              <a:rPr lang="en-US" sz="1900" dirty="0" smtClean="0"/>
              <a:t>Define </a:t>
            </a:r>
            <a:r>
              <a:rPr lang="en-US" sz="1900" dirty="0"/>
              <a:t>the term 'supply-side policies'. (2)</a:t>
            </a:r>
          </a:p>
          <a:p>
            <a:pPr marL="457200" indent="-457200">
              <a:buClr>
                <a:srgbClr val="00B050"/>
              </a:buClr>
              <a:buFont typeface="+mj-lt"/>
              <a:buAutoNum type="arabicPeriod"/>
            </a:pPr>
            <a:r>
              <a:rPr lang="en-US" sz="1900" dirty="0" smtClean="0"/>
              <a:t>Examine </a:t>
            </a:r>
            <a:r>
              <a:rPr lang="en-US" sz="1900" dirty="0"/>
              <a:t>how supply-side policies can help to achieve any two </a:t>
            </a:r>
            <a:r>
              <a:rPr lang="en-US" sz="1900" dirty="0" smtClean="0"/>
              <a:t>macroeconomic objectives</a:t>
            </a:r>
            <a:r>
              <a:rPr lang="en-US" sz="1900" dirty="0"/>
              <a:t>. (6)</a:t>
            </a:r>
            <a:endParaRPr lang="en-GB" sz="1900" dirty="0"/>
          </a:p>
        </p:txBody>
      </p:sp>
      <p:sp>
        <p:nvSpPr>
          <p:cNvPr id="5" name="TextBox 4"/>
          <p:cNvSpPr txBox="1"/>
          <p:nvPr/>
        </p:nvSpPr>
        <p:spPr>
          <a:xfrm>
            <a:off x="251520" y="2420888"/>
            <a:ext cx="8568952" cy="4185761"/>
          </a:xfrm>
          <a:prstGeom prst="rect">
            <a:avLst/>
          </a:prstGeom>
          <a:solidFill>
            <a:schemeClr val="accent6">
              <a:lumMod val="40000"/>
              <a:lumOff val="60000"/>
            </a:schemeClr>
          </a:solidFill>
          <a:ln w="57150">
            <a:solidFill>
              <a:srgbClr val="002060"/>
            </a:solidFill>
          </a:ln>
        </p:spPr>
        <p:txBody>
          <a:bodyPr wrap="square" numCol="1" rtlCol="0">
            <a:spAutoFit/>
          </a:bodyPr>
          <a:lstStyle/>
          <a:p>
            <a:pPr>
              <a:buClr>
                <a:srgbClr val="00B050"/>
              </a:buClr>
            </a:pPr>
            <a:r>
              <a:rPr lang="en-US" sz="1900" b="1" dirty="0" smtClean="0"/>
              <a:t>Chapter review </a:t>
            </a:r>
            <a:r>
              <a:rPr lang="en-US" sz="1900" b="1" dirty="0"/>
              <a:t>questions</a:t>
            </a:r>
          </a:p>
          <a:p>
            <a:pPr marL="457200" indent="-457200">
              <a:buClr>
                <a:srgbClr val="00B050"/>
              </a:buClr>
              <a:buFont typeface="+mj-lt"/>
              <a:buAutoNum type="arabicPeriod"/>
            </a:pPr>
            <a:r>
              <a:rPr lang="en-US" sz="1900" dirty="0" smtClean="0"/>
              <a:t>What is fiscal policy</a:t>
            </a:r>
            <a:r>
              <a:rPr lang="en-US" sz="1900" dirty="0"/>
              <a:t>?</a:t>
            </a:r>
          </a:p>
          <a:p>
            <a:pPr marL="457200" indent="-457200">
              <a:buClr>
                <a:srgbClr val="00B050"/>
              </a:buClr>
              <a:buFont typeface="+mj-lt"/>
              <a:buAutoNum type="arabicPeriod"/>
            </a:pPr>
            <a:r>
              <a:rPr lang="en-US" sz="1900" dirty="0" smtClean="0"/>
              <a:t>What </a:t>
            </a:r>
            <a:r>
              <a:rPr lang="en-US" sz="1900" dirty="0"/>
              <a:t>is the difference between a budget deficit and a budget surplus?</a:t>
            </a:r>
          </a:p>
          <a:p>
            <a:pPr marL="457200" indent="-457200">
              <a:buClr>
                <a:srgbClr val="00B050"/>
              </a:buClr>
              <a:buFont typeface="+mj-lt"/>
              <a:buAutoNum type="arabicPeriod"/>
            </a:pPr>
            <a:r>
              <a:rPr lang="en-US" sz="1900" dirty="0" smtClean="0"/>
              <a:t>What </a:t>
            </a:r>
            <a:r>
              <a:rPr lang="en-US" sz="1900" dirty="0"/>
              <a:t>are the differences between expansionary and contractionary </a:t>
            </a:r>
            <a:r>
              <a:rPr lang="en-US" sz="1900" dirty="0" smtClean="0"/>
              <a:t>fiscal policy</a:t>
            </a:r>
            <a:r>
              <a:rPr lang="en-US" sz="1900" dirty="0"/>
              <a:t>?</a:t>
            </a:r>
          </a:p>
          <a:p>
            <a:pPr marL="457200" indent="-457200">
              <a:buClr>
                <a:srgbClr val="00B050"/>
              </a:buClr>
              <a:buFont typeface="+mj-lt"/>
              <a:buAutoNum type="arabicPeriod"/>
            </a:pPr>
            <a:r>
              <a:rPr lang="en-US" sz="1900" dirty="0"/>
              <a:t>Why might a government choose to use fiscal policy?</a:t>
            </a:r>
          </a:p>
          <a:p>
            <a:pPr marL="457200" indent="-457200">
              <a:buClr>
                <a:srgbClr val="00B050"/>
              </a:buClr>
              <a:buFont typeface="+mj-lt"/>
              <a:buAutoNum type="arabicPeriod"/>
            </a:pPr>
            <a:r>
              <a:rPr lang="en-US" sz="1900" dirty="0"/>
              <a:t>What is monetary policy?</a:t>
            </a:r>
          </a:p>
          <a:p>
            <a:pPr marL="457200" indent="-457200">
              <a:buClr>
                <a:srgbClr val="00B050"/>
              </a:buClr>
              <a:buFont typeface="+mj-lt"/>
              <a:buAutoNum type="arabicPeriod"/>
            </a:pPr>
            <a:r>
              <a:rPr lang="en-US" sz="1900" dirty="0" smtClean="0"/>
              <a:t>Explain </a:t>
            </a:r>
            <a:r>
              <a:rPr lang="en-US" sz="1900" dirty="0"/>
              <a:t>the differences between expansionary and </a:t>
            </a:r>
            <a:r>
              <a:rPr lang="en-US" sz="1900" dirty="0" smtClean="0"/>
              <a:t>contractionary monetary policy</a:t>
            </a:r>
            <a:r>
              <a:rPr lang="en-US" sz="1900" dirty="0"/>
              <a:t>.</a:t>
            </a:r>
          </a:p>
          <a:p>
            <a:pPr marL="457200" indent="-457200">
              <a:buClr>
                <a:srgbClr val="00B050"/>
              </a:buClr>
              <a:buFont typeface="+mj-lt"/>
              <a:buAutoNum type="arabicPeriod"/>
            </a:pPr>
            <a:r>
              <a:rPr lang="en-US" sz="1900" dirty="0" smtClean="0"/>
              <a:t>Why </a:t>
            </a:r>
            <a:r>
              <a:rPr lang="en-US" sz="1900" dirty="0"/>
              <a:t>might a government choose to use monetary policy?</a:t>
            </a:r>
          </a:p>
          <a:p>
            <a:pPr marL="457200" indent="-457200">
              <a:buClr>
                <a:srgbClr val="00B050"/>
              </a:buClr>
              <a:buFont typeface="+mj-lt"/>
              <a:buAutoNum type="arabicPeriod"/>
            </a:pPr>
            <a:r>
              <a:rPr lang="en-US" sz="1900" dirty="0" smtClean="0"/>
              <a:t>What </a:t>
            </a:r>
            <a:r>
              <a:rPr lang="en-US" sz="1900" dirty="0"/>
              <a:t>are supply-side policies?</a:t>
            </a:r>
          </a:p>
          <a:p>
            <a:pPr marL="457200" indent="-457200">
              <a:buClr>
                <a:srgbClr val="00B050"/>
              </a:buClr>
              <a:buFont typeface="+mj-lt"/>
              <a:buAutoNum type="arabicPeriod"/>
            </a:pPr>
            <a:r>
              <a:rPr lang="en-US" sz="1900" dirty="0" smtClean="0"/>
              <a:t>Why </a:t>
            </a:r>
            <a:r>
              <a:rPr lang="en-US" sz="1900" dirty="0"/>
              <a:t>might a government choose to use supply-side policies?</a:t>
            </a:r>
          </a:p>
          <a:p>
            <a:pPr marL="457200" indent="-457200">
              <a:buClr>
                <a:srgbClr val="00B050"/>
              </a:buClr>
              <a:buFont typeface="+mj-lt"/>
              <a:buAutoNum type="arabicPeriod"/>
            </a:pPr>
            <a:r>
              <a:rPr lang="en-US" sz="1900" dirty="0" smtClean="0"/>
              <a:t>What </a:t>
            </a:r>
            <a:r>
              <a:rPr lang="en-US" sz="1900" dirty="0"/>
              <a:t>are the limitations of using fiscal, monetary and supply-side policies </a:t>
            </a:r>
            <a:r>
              <a:rPr lang="en-US" sz="1900" dirty="0" smtClean="0"/>
              <a:t>to control </a:t>
            </a:r>
            <a:r>
              <a:rPr lang="en-US" sz="1900" dirty="0"/>
              <a:t>economic activity</a:t>
            </a:r>
            <a:r>
              <a:rPr lang="en-US" sz="1900" dirty="0" smtClean="0"/>
              <a:t>?</a:t>
            </a:r>
            <a:endParaRPr lang="en-GB" sz="1900" dirty="0"/>
          </a:p>
        </p:txBody>
      </p:sp>
    </p:spTree>
    <p:extLst>
      <p:ext uri="{BB962C8B-B14F-4D97-AF65-F5344CB8AC3E}">
        <p14:creationId xmlns:p14="http://schemas.microsoft.com/office/powerpoint/2010/main" val="321270600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181</a:t>
            </a:r>
          </a:p>
        </p:txBody>
      </p:sp>
      <p:sp>
        <p:nvSpPr>
          <p:cNvPr id="3" name="TextBox 2"/>
          <p:cNvSpPr txBox="1"/>
          <p:nvPr/>
        </p:nvSpPr>
        <p:spPr>
          <a:xfrm>
            <a:off x="251520" y="1052736"/>
            <a:ext cx="8568952" cy="1261884"/>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00" dirty="0"/>
              <a:t>By </a:t>
            </a:r>
            <a:r>
              <a:rPr lang="en-US" sz="1900" dirty="0" smtClean="0"/>
              <a:t>the </a:t>
            </a:r>
            <a:r>
              <a:rPr lang="en-US" sz="1900" dirty="0"/>
              <a:t>end of this chapter, you should be able to:</a:t>
            </a:r>
          </a:p>
          <a:p>
            <a:pPr marL="723900" indent="-361950">
              <a:buClr>
                <a:srgbClr val="00B050"/>
              </a:buClr>
              <a:buFont typeface="Arial" panose="020B0604020202020204" pitchFamily="34" charset="0"/>
              <a:buChar char="•"/>
            </a:pPr>
            <a:r>
              <a:rPr lang="en-US" sz="1900" dirty="0" smtClean="0"/>
              <a:t>describe </a:t>
            </a:r>
            <a:r>
              <a:rPr lang="en-US" sz="1900" dirty="0"/>
              <a:t>the types of taxation (direct, indirect, progressive, regressive </a:t>
            </a:r>
            <a:r>
              <a:rPr lang="en-US" sz="1900" dirty="0" smtClean="0"/>
              <a:t>and proportional</a:t>
            </a:r>
            <a:r>
              <a:rPr lang="en-US" sz="1900" dirty="0"/>
              <a:t>)</a:t>
            </a:r>
          </a:p>
          <a:p>
            <a:pPr marL="723900" indent="-361950">
              <a:buClr>
                <a:srgbClr val="00B050"/>
              </a:buClr>
              <a:buFont typeface="Arial" panose="020B0604020202020204" pitchFamily="34" charset="0"/>
              <a:buChar char="•"/>
            </a:pPr>
            <a:r>
              <a:rPr lang="en-US" sz="1900" dirty="0" smtClean="0"/>
              <a:t>describe </a:t>
            </a:r>
            <a:r>
              <a:rPr lang="en-US" sz="1900" dirty="0"/>
              <a:t>the impact of taxation.</a:t>
            </a:r>
            <a:endParaRPr lang="en-GB" sz="1900" dirty="0"/>
          </a:p>
        </p:txBody>
      </p:sp>
      <p:sp>
        <p:nvSpPr>
          <p:cNvPr id="5" name="TextBox 4"/>
          <p:cNvSpPr txBox="1"/>
          <p:nvPr/>
        </p:nvSpPr>
        <p:spPr>
          <a:xfrm>
            <a:off x="251520" y="2276872"/>
            <a:ext cx="8568952" cy="4478149"/>
          </a:xfrm>
          <a:prstGeom prst="rect">
            <a:avLst/>
          </a:prstGeom>
          <a:noFill/>
        </p:spPr>
        <p:txBody>
          <a:bodyPr wrap="square" numCol="1" rtlCol="0">
            <a:spAutoFit/>
          </a:bodyPr>
          <a:lstStyle/>
          <a:p>
            <a:pPr>
              <a:buClr>
                <a:srgbClr val="00B050"/>
              </a:buClr>
            </a:pPr>
            <a:r>
              <a:rPr lang="en-US" sz="1900" b="1" dirty="0"/>
              <a:t>Taxation</a:t>
            </a:r>
          </a:p>
          <a:p>
            <a:pPr marL="361950" indent="-361950">
              <a:buClr>
                <a:srgbClr val="00B050"/>
              </a:buClr>
              <a:buFont typeface="Wingdings 3" panose="05040102010807070707" pitchFamily="18" charset="2"/>
              <a:buChar char=""/>
            </a:pPr>
            <a:r>
              <a:rPr lang="en-US" sz="1900" dirty="0"/>
              <a:t>A </a:t>
            </a:r>
            <a:r>
              <a:rPr lang="en-US" sz="1900" b="1" dirty="0">
                <a:solidFill>
                  <a:srgbClr val="FF0000"/>
                </a:solidFill>
              </a:rPr>
              <a:t>tax</a:t>
            </a:r>
            <a:r>
              <a:rPr lang="en-US" sz="1900" dirty="0">
                <a:solidFill>
                  <a:srgbClr val="FF0000"/>
                </a:solidFill>
              </a:rPr>
              <a:t> </a:t>
            </a:r>
            <a:r>
              <a:rPr lang="en-US" sz="1900" dirty="0"/>
              <a:t>is a </a:t>
            </a:r>
            <a:r>
              <a:rPr lang="en-US" sz="1900" dirty="0" smtClean="0"/>
              <a:t>government </a:t>
            </a:r>
            <a:r>
              <a:rPr lang="en-US" sz="1900" dirty="0"/>
              <a:t>levy on income or expenditure. There are various reasons </a:t>
            </a:r>
            <a:r>
              <a:rPr lang="en-US" sz="1900" dirty="0" smtClean="0"/>
              <a:t>why the </a:t>
            </a:r>
            <a:r>
              <a:rPr lang="en-US" sz="1900" dirty="0"/>
              <a:t>government imposes </a:t>
            </a:r>
            <a:r>
              <a:rPr lang="en-US" sz="1900" dirty="0" smtClean="0"/>
              <a:t>taxes</a:t>
            </a:r>
            <a:r>
              <a:rPr lang="en-US" sz="1900" dirty="0"/>
              <a:t>. For example:</a:t>
            </a:r>
          </a:p>
          <a:p>
            <a:pPr marL="723900" indent="-361950">
              <a:buClr>
                <a:srgbClr val="00B050"/>
              </a:buClr>
              <a:buFont typeface="Arial" panose="020B0604020202020204" pitchFamily="34" charset="0"/>
              <a:buChar char="•"/>
            </a:pPr>
            <a:r>
              <a:rPr lang="en-US" sz="1900" dirty="0" smtClean="0"/>
              <a:t>Taxes </a:t>
            </a:r>
            <a:r>
              <a:rPr lang="en-US" sz="1900" dirty="0"/>
              <a:t>on salaries and profits raise </a:t>
            </a:r>
            <a:r>
              <a:rPr lang="en-US" sz="1900" dirty="0" smtClean="0"/>
              <a:t>government </a:t>
            </a:r>
            <a:r>
              <a:rPr lang="en-US" sz="1900" dirty="0"/>
              <a:t>revenue and can be used </a:t>
            </a:r>
            <a:r>
              <a:rPr lang="en-US" sz="1900" dirty="0" smtClean="0"/>
              <a:t>to redistribute </a:t>
            </a:r>
            <a:r>
              <a:rPr lang="en-US" sz="1900" dirty="0"/>
              <a:t>income and wealth in the economy.</a:t>
            </a:r>
          </a:p>
          <a:p>
            <a:pPr marL="723900" indent="-361950">
              <a:buClr>
                <a:srgbClr val="00B050"/>
              </a:buClr>
              <a:buFont typeface="Arial" panose="020B0604020202020204" pitchFamily="34" charset="0"/>
              <a:buChar char="•"/>
            </a:pPr>
            <a:r>
              <a:rPr lang="en-US" sz="1900" dirty="0" smtClean="0"/>
              <a:t>Taxes </a:t>
            </a:r>
            <a:r>
              <a:rPr lang="en-US" sz="1900" dirty="0"/>
              <a:t>on goods and services raise the costs </a:t>
            </a:r>
            <a:r>
              <a:rPr lang="en-US" sz="1900" dirty="0" smtClean="0"/>
              <a:t>of production </a:t>
            </a:r>
            <a:r>
              <a:rPr lang="en-US" sz="1900" dirty="0"/>
              <a:t>and therefore </a:t>
            </a:r>
            <a:r>
              <a:rPr lang="en-US" sz="1900" dirty="0" smtClean="0"/>
              <a:t>can limit </a:t>
            </a:r>
            <a:r>
              <a:rPr lang="en-US" sz="1900" dirty="0"/>
              <a:t>the output of certain demerit products (see Chapter </a:t>
            </a:r>
            <a:r>
              <a:rPr lang="en-US" sz="1900" dirty="0" smtClean="0"/>
              <a:t>5), </a:t>
            </a:r>
            <a:r>
              <a:rPr lang="en-US" sz="1900" dirty="0"/>
              <a:t>such as alcohol </a:t>
            </a:r>
            <a:r>
              <a:rPr lang="en-US" sz="1900" dirty="0" smtClean="0"/>
              <a:t>and tobacco</a:t>
            </a:r>
            <a:r>
              <a:rPr lang="en-US" sz="1900" dirty="0"/>
              <a:t>.</a:t>
            </a:r>
          </a:p>
          <a:p>
            <a:pPr marL="723900" indent="-361950">
              <a:buClr>
                <a:srgbClr val="00B050"/>
              </a:buClr>
              <a:buFont typeface="Arial" panose="020B0604020202020204" pitchFamily="34" charset="0"/>
              <a:buChar char="•"/>
            </a:pPr>
            <a:r>
              <a:rPr lang="en-US" sz="1900" dirty="0" smtClean="0"/>
              <a:t>Tariffs </a:t>
            </a:r>
            <a:r>
              <a:rPr lang="en-US" sz="1900" dirty="0"/>
              <a:t>imposed on foreign goods and services help to protect domestic firms </a:t>
            </a:r>
            <a:r>
              <a:rPr lang="en-US" sz="1900" dirty="0" smtClean="0"/>
              <a:t>from overseas </a:t>
            </a:r>
            <a:r>
              <a:rPr lang="en-US" sz="1900" dirty="0"/>
              <a:t>rivals (see Chapter 26).</a:t>
            </a:r>
          </a:p>
          <a:p>
            <a:pPr marL="361950" indent="-361950">
              <a:buClr>
                <a:srgbClr val="00B050"/>
              </a:buClr>
              <a:buFont typeface="Wingdings 3" panose="05040102010807070707" pitchFamily="18" charset="2"/>
              <a:buChar char=""/>
            </a:pPr>
            <a:r>
              <a:rPr lang="en-US" sz="1900" dirty="0"/>
              <a:t>Before the </a:t>
            </a:r>
            <a:r>
              <a:rPr lang="en-US" sz="1900" dirty="0" smtClean="0"/>
              <a:t>government </a:t>
            </a:r>
            <a:r>
              <a:rPr lang="en-US" sz="1900" dirty="0"/>
              <a:t>can spend money on the economy, it must first take </a:t>
            </a:r>
            <a:r>
              <a:rPr lang="en-US" sz="1900" dirty="0" smtClean="0"/>
              <a:t>the money </a:t>
            </a:r>
            <a:r>
              <a:rPr lang="en-US" sz="1900" dirty="0"/>
              <a:t>from taxpayers (both </a:t>
            </a:r>
            <a:r>
              <a:rPr lang="en-US" sz="1900" dirty="0" smtClean="0"/>
              <a:t>individuals </a:t>
            </a:r>
            <a:r>
              <a:rPr lang="en-US" sz="1900" dirty="0"/>
              <a:t>and firms). In addition to other sources </a:t>
            </a:r>
            <a:r>
              <a:rPr lang="en-US" sz="1900" dirty="0" smtClean="0"/>
              <a:t>of government </a:t>
            </a:r>
            <a:r>
              <a:rPr lang="en-US" sz="1900" dirty="0"/>
              <a:t>finance, tax revenues are spent on </a:t>
            </a:r>
            <a:r>
              <a:rPr lang="en-US" sz="1900" dirty="0" smtClean="0"/>
              <a:t>several </a:t>
            </a:r>
            <a:r>
              <a:rPr lang="en-US" sz="1900" dirty="0"/>
              <a:t>key areas, including </a:t>
            </a:r>
            <a:r>
              <a:rPr lang="en-US" sz="1900" dirty="0" smtClean="0"/>
              <a:t>social security</a:t>
            </a:r>
            <a:r>
              <a:rPr lang="en-US" sz="1900" dirty="0"/>
              <a:t>, education, health care, transport, </a:t>
            </a:r>
            <a:r>
              <a:rPr lang="en-US" sz="1900" dirty="0" smtClean="0"/>
              <a:t>infrastructure </a:t>
            </a:r>
            <a:r>
              <a:rPr lang="en-US" sz="1900" dirty="0"/>
              <a:t>and national defence</a:t>
            </a:r>
            <a:r>
              <a:rPr lang="en-US" sz="1900" dirty="0" smtClean="0"/>
              <a:t>.</a:t>
            </a:r>
            <a:endParaRPr lang="en-GB" sz="1900" dirty="0"/>
          </a:p>
        </p:txBody>
      </p:sp>
    </p:spTree>
    <p:extLst>
      <p:ext uri="{BB962C8B-B14F-4D97-AF65-F5344CB8AC3E}">
        <p14:creationId xmlns:p14="http://schemas.microsoft.com/office/powerpoint/2010/main" val="361475304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Taxation – Key Terms</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188</a:t>
            </a:r>
          </a:p>
        </p:txBody>
      </p:sp>
      <p:sp>
        <p:nvSpPr>
          <p:cNvPr id="3" name="TextBox 2"/>
          <p:cNvSpPr txBox="1"/>
          <p:nvPr/>
        </p:nvSpPr>
        <p:spPr>
          <a:xfrm>
            <a:off x="251520" y="1052736"/>
            <a:ext cx="8568952" cy="5647700"/>
          </a:xfrm>
          <a:prstGeom prst="rect">
            <a:avLst/>
          </a:prstGeom>
          <a:noFill/>
        </p:spPr>
        <p:txBody>
          <a:bodyPr wrap="square" numCol="1" rtlCol="0">
            <a:spAutoFit/>
          </a:bodyPr>
          <a:lstStyle/>
          <a:p>
            <a:pPr>
              <a:buClr>
                <a:srgbClr val="00B050"/>
              </a:buClr>
            </a:pPr>
            <a:r>
              <a:rPr lang="en-US" sz="1900" b="1" dirty="0" smtClean="0">
                <a:solidFill>
                  <a:srgbClr val="FF0000"/>
                </a:solidFill>
              </a:rPr>
              <a:t>Direct </a:t>
            </a:r>
            <a:r>
              <a:rPr lang="en-US" sz="1900" b="1" dirty="0">
                <a:solidFill>
                  <a:srgbClr val="FF0000"/>
                </a:solidFill>
              </a:rPr>
              <a:t>taxes </a:t>
            </a:r>
            <a:r>
              <a:rPr lang="en-US" sz="1900" dirty="0"/>
              <a:t>are government charges imposed on income and wealth, such as income </a:t>
            </a:r>
            <a:r>
              <a:rPr lang="en-US" sz="1900" dirty="0" smtClean="0"/>
              <a:t>tax and </a:t>
            </a:r>
            <a:r>
              <a:rPr lang="en-US" sz="1900" dirty="0"/>
              <a:t>inheritance tax.</a:t>
            </a:r>
          </a:p>
          <a:p>
            <a:pPr>
              <a:buClr>
                <a:srgbClr val="00B050"/>
              </a:buClr>
            </a:pPr>
            <a:r>
              <a:rPr lang="en-US" sz="1900" b="1" dirty="0" smtClean="0">
                <a:solidFill>
                  <a:srgbClr val="FF0000"/>
                </a:solidFill>
              </a:rPr>
              <a:t>Indirect taxes </a:t>
            </a:r>
            <a:r>
              <a:rPr lang="en-US" sz="1900" dirty="0" smtClean="0"/>
              <a:t>are taxes imposed on expenditure e.g., sales taxes such as value added tax (VAT</a:t>
            </a:r>
            <a:r>
              <a:rPr lang="en-US" sz="1900" dirty="0"/>
              <a:t>).</a:t>
            </a:r>
          </a:p>
          <a:p>
            <a:pPr>
              <a:buClr>
                <a:srgbClr val="00B050"/>
              </a:buClr>
            </a:pPr>
            <a:r>
              <a:rPr lang="en-US" sz="1900" b="1" dirty="0">
                <a:solidFill>
                  <a:srgbClr val="FF0000"/>
                </a:solidFill>
              </a:rPr>
              <a:t>Progressive </a:t>
            </a:r>
            <a:r>
              <a:rPr lang="en-US" sz="1900" b="1" dirty="0" smtClean="0">
                <a:solidFill>
                  <a:srgbClr val="FF0000"/>
                </a:solidFill>
              </a:rPr>
              <a:t>taxation </a:t>
            </a:r>
            <a:r>
              <a:rPr lang="en-US" sz="1900" dirty="0"/>
              <a:t>is a tax system that deducts a greater proportion of tax as a </a:t>
            </a:r>
            <a:r>
              <a:rPr lang="en-US" sz="1900" dirty="0" smtClean="0"/>
              <a:t>person's income level increases Progressive taxes include income tax and capital gains tax</a:t>
            </a:r>
            <a:r>
              <a:rPr lang="en-US" sz="1900" dirty="0"/>
              <a:t>.</a:t>
            </a:r>
          </a:p>
          <a:p>
            <a:pPr>
              <a:buClr>
                <a:srgbClr val="00B050"/>
              </a:buClr>
            </a:pPr>
            <a:r>
              <a:rPr lang="en-US" sz="1900" b="1" dirty="0">
                <a:solidFill>
                  <a:srgbClr val="FF0000"/>
                </a:solidFill>
              </a:rPr>
              <a:t>Proportional </a:t>
            </a:r>
            <a:r>
              <a:rPr lang="en-US" sz="1900" b="1" dirty="0" smtClean="0">
                <a:solidFill>
                  <a:srgbClr val="FF0000"/>
                </a:solidFill>
              </a:rPr>
              <a:t>taxation </a:t>
            </a:r>
            <a:r>
              <a:rPr lang="en-US" sz="1900" dirty="0"/>
              <a:t>is a tax system that deducts the same proportion of tax at all </a:t>
            </a:r>
            <a:r>
              <a:rPr lang="en-US" sz="1900" dirty="0" smtClean="0"/>
              <a:t>income levels</a:t>
            </a:r>
            <a:r>
              <a:rPr lang="en-US" sz="1900" dirty="0"/>
              <a:t>.</a:t>
            </a:r>
          </a:p>
          <a:p>
            <a:pPr>
              <a:buClr>
                <a:srgbClr val="00B050"/>
              </a:buClr>
            </a:pPr>
            <a:r>
              <a:rPr lang="en-US" sz="1900" b="1" dirty="0">
                <a:solidFill>
                  <a:srgbClr val="FF0000"/>
                </a:solidFill>
              </a:rPr>
              <a:t>Regressive taxation </a:t>
            </a:r>
            <a:r>
              <a:rPr lang="en-US" sz="1900" dirty="0"/>
              <a:t>is a tax system that deducts a smaller proportion of tax as a </a:t>
            </a:r>
            <a:r>
              <a:rPr lang="en-US" sz="1900" dirty="0" smtClean="0"/>
              <a:t>person's income increases. Regressive taxes include sales taxes and stamp duties</a:t>
            </a:r>
            <a:r>
              <a:rPr lang="en-US" sz="1900" dirty="0"/>
              <a:t>.</a:t>
            </a:r>
          </a:p>
          <a:p>
            <a:pPr>
              <a:buClr>
                <a:srgbClr val="00B050"/>
              </a:buClr>
            </a:pPr>
            <a:r>
              <a:rPr lang="en-US" sz="1900" b="1" dirty="0" smtClean="0">
                <a:solidFill>
                  <a:srgbClr val="FF0000"/>
                </a:solidFill>
              </a:rPr>
              <a:t>Tax avoidance </a:t>
            </a:r>
            <a:r>
              <a:rPr lang="en-US" sz="1900" dirty="0" smtClean="0"/>
              <a:t>is the legal act of minimising payment of taxes, such as by avoiding spending on items with a large sales tax</a:t>
            </a:r>
            <a:r>
              <a:rPr lang="en-US" sz="1900" dirty="0"/>
              <a:t>.</a:t>
            </a:r>
          </a:p>
          <a:p>
            <a:pPr>
              <a:buClr>
                <a:srgbClr val="00B050"/>
              </a:buClr>
            </a:pPr>
            <a:r>
              <a:rPr lang="en-US" sz="1900" b="1" dirty="0">
                <a:solidFill>
                  <a:srgbClr val="FF0000"/>
                </a:solidFill>
              </a:rPr>
              <a:t>The tax burden </a:t>
            </a:r>
            <a:r>
              <a:rPr lang="en-US" sz="1900" dirty="0"/>
              <a:t>is the amount of tax that households and firms have to pay.</a:t>
            </a:r>
          </a:p>
          <a:p>
            <a:pPr>
              <a:buClr>
                <a:srgbClr val="00B050"/>
              </a:buClr>
            </a:pPr>
            <a:r>
              <a:rPr lang="en-US" sz="1900" b="1" dirty="0">
                <a:solidFill>
                  <a:srgbClr val="FF0000"/>
                </a:solidFill>
              </a:rPr>
              <a:t>Taxes</a:t>
            </a:r>
            <a:r>
              <a:rPr lang="en-US" sz="1900" dirty="0">
                <a:solidFill>
                  <a:srgbClr val="FF0000"/>
                </a:solidFill>
              </a:rPr>
              <a:t> </a:t>
            </a:r>
            <a:r>
              <a:rPr lang="en-US" sz="1900" dirty="0"/>
              <a:t>are government levies on income and expenditure, used to fund </a:t>
            </a:r>
            <a:r>
              <a:rPr lang="en-US" sz="1900" dirty="0" smtClean="0"/>
              <a:t>government expenditure and to affect economic activity</a:t>
            </a:r>
            <a:r>
              <a:rPr lang="en-US" sz="1900" dirty="0"/>
              <a:t>.</a:t>
            </a:r>
          </a:p>
          <a:p>
            <a:pPr>
              <a:buClr>
                <a:srgbClr val="00B050"/>
              </a:buClr>
            </a:pPr>
            <a:r>
              <a:rPr lang="en-US" sz="1900" b="1" dirty="0">
                <a:solidFill>
                  <a:srgbClr val="FF0000"/>
                </a:solidFill>
              </a:rPr>
              <a:t>Tax evasion </a:t>
            </a:r>
            <a:r>
              <a:rPr lang="en-US" sz="1900" dirty="0" smtClean="0"/>
              <a:t>is the illegal act of not paying the correct amount of tax, perhaps due to a firm under-declaring </a:t>
            </a:r>
            <a:r>
              <a:rPr lang="en-US" sz="1900" dirty="0"/>
              <a:t>its profits.</a:t>
            </a:r>
            <a:endParaRPr lang="en-GB" sz="1900" dirty="0"/>
          </a:p>
        </p:txBody>
      </p:sp>
    </p:spTree>
    <p:extLst>
      <p:ext uri="{BB962C8B-B14F-4D97-AF65-F5344CB8AC3E}">
        <p14:creationId xmlns:p14="http://schemas.microsoft.com/office/powerpoint/2010/main" val="2194105139"/>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181</a:t>
            </a:r>
          </a:p>
        </p:txBody>
      </p:sp>
      <p:sp>
        <p:nvSpPr>
          <p:cNvPr id="5" name="TextBox 4"/>
          <p:cNvSpPr txBox="1"/>
          <p:nvPr/>
        </p:nvSpPr>
        <p:spPr>
          <a:xfrm>
            <a:off x="251520" y="3094509"/>
            <a:ext cx="8568952" cy="1846659"/>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1900" dirty="0"/>
              <a:t>The </a:t>
            </a:r>
            <a:r>
              <a:rPr lang="en-US" sz="1900" b="1" dirty="0">
                <a:solidFill>
                  <a:srgbClr val="FF0000"/>
                </a:solidFill>
              </a:rPr>
              <a:t>tax burden </a:t>
            </a:r>
            <a:r>
              <a:rPr lang="en-US" sz="1900" dirty="0"/>
              <a:t>is the </a:t>
            </a:r>
            <a:r>
              <a:rPr lang="en-US" sz="1900" dirty="0" smtClean="0"/>
              <a:t>amount </a:t>
            </a:r>
            <a:r>
              <a:rPr lang="en-US" sz="1900" dirty="0"/>
              <a:t>of tax that households and firms have to pay. This </a:t>
            </a:r>
            <a:r>
              <a:rPr lang="en-US" sz="1900" dirty="0" smtClean="0"/>
              <a:t>can be </a:t>
            </a:r>
            <a:r>
              <a:rPr lang="en-US" sz="1900" dirty="0"/>
              <a:t>measured in three ways. For a country, the tax burden is measured by </a:t>
            </a:r>
            <a:r>
              <a:rPr lang="en-US" sz="1900" dirty="0" smtClean="0"/>
              <a:t>calculating total </a:t>
            </a:r>
            <a:r>
              <a:rPr lang="en-US" sz="1900" dirty="0"/>
              <a:t>tax revenues as a proportion of gross domestic product (GDP). </a:t>
            </a:r>
            <a:r>
              <a:rPr lang="en-US" sz="1900" dirty="0" smtClean="0"/>
              <a:t>For individuals and </a:t>
            </a:r>
            <a:r>
              <a:rPr lang="en-US" sz="1900" dirty="0"/>
              <a:t>firms, the tax burden can be measured by the absolute value of tax paid or by </a:t>
            </a:r>
            <a:r>
              <a:rPr lang="en-US" sz="1900" dirty="0" smtClean="0"/>
              <a:t>the amount </a:t>
            </a:r>
            <a:r>
              <a:rPr lang="en-US" sz="1900" dirty="0"/>
              <a:t>of tax paid as a proportion of their income or profits.</a:t>
            </a:r>
            <a:endParaRPr lang="en-GB" sz="1900" dirty="0"/>
          </a:p>
        </p:txBody>
      </p:sp>
      <p:sp>
        <p:nvSpPr>
          <p:cNvPr id="6" name="TextBox 5"/>
          <p:cNvSpPr txBox="1"/>
          <p:nvPr/>
        </p:nvSpPr>
        <p:spPr>
          <a:xfrm>
            <a:off x="251520" y="5043080"/>
            <a:ext cx="8568952" cy="1554272"/>
          </a:xfrm>
          <a:prstGeom prst="rect">
            <a:avLst/>
          </a:prstGeom>
          <a:solidFill>
            <a:schemeClr val="accent6">
              <a:lumMod val="60000"/>
              <a:lumOff val="40000"/>
            </a:schemeClr>
          </a:solidFill>
          <a:ln w="57150">
            <a:solidFill>
              <a:srgbClr val="002060"/>
            </a:solidFill>
          </a:ln>
        </p:spPr>
        <p:txBody>
          <a:bodyPr wrap="square" numCol="1" rtlCol="0">
            <a:spAutoFit/>
          </a:bodyPr>
          <a:lstStyle/>
          <a:p>
            <a:pPr>
              <a:buClr>
                <a:srgbClr val="00B050"/>
              </a:buClr>
            </a:pPr>
            <a:r>
              <a:rPr lang="en-US" sz="1900" b="1" dirty="0"/>
              <a:t>Activity</a:t>
            </a:r>
          </a:p>
          <a:p>
            <a:pPr marL="361950" indent="-361950">
              <a:buClr>
                <a:srgbClr val="00B050"/>
              </a:buClr>
              <a:buFont typeface="Wingdings 3" panose="05040102010807070707" pitchFamily="18" charset="2"/>
              <a:buChar char=""/>
            </a:pPr>
            <a:r>
              <a:rPr lang="en-US" sz="1900" dirty="0"/>
              <a:t>At the end of 2012, economists described the situation faced by the US government as </a:t>
            </a:r>
            <a:r>
              <a:rPr lang="en-US" sz="1900" dirty="0" smtClean="0"/>
              <a:t>a 'fiscal </a:t>
            </a:r>
            <a:r>
              <a:rPr lang="en-US" sz="1900" dirty="0"/>
              <a:t>cliff'. Investigate what this means and its potential impact on the economy in </a:t>
            </a:r>
            <a:r>
              <a:rPr lang="en-US" sz="1900" dirty="0" smtClean="0"/>
              <a:t>the short run and the long run. Be prepared to show the results of your investigation to others in </a:t>
            </a:r>
            <a:r>
              <a:rPr lang="en-US" sz="1900" dirty="0"/>
              <a:t>the class.</a:t>
            </a:r>
            <a:endParaRPr lang="en-GB" sz="1900" dirty="0"/>
          </a:p>
        </p:txBody>
      </p:sp>
      <p:sp>
        <p:nvSpPr>
          <p:cNvPr id="2" name="Rectangle 1"/>
          <p:cNvSpPr/>
          <p:nvPr/>
        </p:nvSpPr>
        <p:spPr>
          <a:xfrm>
            <a:off x="737488" y="2713596"/>
            <a:ext cx="7597016" cy="369332"/>
          </a:xfrm>
          <a:prstGeom prst="rect">
            <a:avLst/>
          </a:prstGeom>
        </p:spPr>
        <p:txBody>
          <a:bodyPr wrap="none">
            <a:spAutoFit/>
          </a:bodyPr>
          <a:lstStyle/>
          <a:p>
            <a:r>
              <a:rPr lang="en-GB" dirty="0" smtClean="0">
                <a:latin typeface="Arial" panose="020B0604020202020204" pitchFamily="34" charset="0"/>
                <a:cs typeface="Arial" panose="020B0604020202020204" pitchFamily="34" charset="0"/>
              </a:rPr>
              <a:t>Taxes are used to pay for infrastructure, healthcare and national defence</a:t>
            </a:r>
            <a:endParaRPr lang="en-GB" dirty="0">
              <a:latin typeface="Arial" panose="020B0604020202020204" pitchFamily="34" charset="0"/>
              <a:cs typeface="Arial" panose="020B0604020202020204" pitchFamily="34" charset="0"/>
            </a:endParaRPr>
          </a:p>
        </p:txBody>
      </p:sp>
      <p:pic>
        <p:nvPicPr>
          <p:cNvPr id="44034" name="Picture 2" descr="Image result for spaghetti jun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608" y="1052736"/>
            <a:ext cx="2952240" cy="1704919"/>
          </a:xfrm>
          <a:prstGeom prst="rect">
            <a:avLst/>
          </a:prstGeom>
          <a:noFill/>
          <a:extLst>
            <a:ext uri="{909E8E84-426E-40DD-AFC4-6F175D3DCCD1}">
              <a14:hiddenFill xmlns:a14="http://schemas.microsoft.com/office/drawing/2010/main">
                <a:solidFill>
                  <a:srgbClr val="FFFFFF"/>
                </a:solidFill>
              </a14:hiddenFill>
            </a:ext>
          </a:extLst>
        </p:spPr>
      </p:pic>
      <p:pic>
        <p:nvPicPr>
          <p:cNvPr id="44036" name="Picture 4" descr="Image result for healthca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1085490"/>
            <a:ext cx="3024336" cy="1677954"/>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Image result for army tank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998" b="13274"/>
          <a:stretch/>
        </p:blipFill>
        <p:spPr bwMode="auto">
          <a:xfrm>
            <a:off x="6516216" y="1085490"/>
            <a:ext cx="2304168" cy="1625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68243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182</a:t>
            </a:r>
          </a:p>
        </p:txBody>
      </p:sp>
      <p:sp>
        <p:nvSpPr>
          <p:cNvPr id="5" name="TextBox 4"/>
          <p:cNvSpPr txBox="1"/>
          <p:nvPr/>
        </p:nvSpPr>
        <p:spPr>
          <a:xfrm>
            <a:off x="251520" y="1078285"/>
            <a:ext cx="8568952" cy="5656933"/>
          </a:xfrm>
          <a:prstGeom prst="rect">
            <a:avLst/>
          </a:prstGeom>
          <a:noFill/>
        </p:spPr>
        <p:txBody>
          <a:bodyPr wrap="square" numCol="1" rtlCol="0">
            <a:spAutoFit/>
          </a:bodyPr>
          <a:lstStyle/>
          <a:p>
            <a:pPr marL="361950" indent="-361950">
              <a:buClr>
                <a:srgbClr val="00B050"/>
              </a:buClr>
              <a:buFont typeface="Wingdings 3" panose="05040102010807070707" pitchFamily="18" charset="2"/>
              <a:buChar char=""/>
            </a:pPr>
            <a:r>
              <a:rPr lang="en-US" sz="2260" dirty="0"/>
              <a:t>There are various classifications of taxes, including the following:</a:t>
            </a:r>
          </a:p>
          <a:p>
            <a:pPr marL="620713" indent="-258763">
              <a:buClr>
                <a:srgbClr val="00B050"/>
              </a:buClr>
              <a:buFont typeface="Arial" panose="020B0604020202020204" pitchFamily="34" charset="0"/>
              <a:buChar char="•"/>
            </a:pPr>
            <a:r>
              <a:rPr lang="en-US" sz="2260" b="1" dirty="0" smtClean="0">
                <a:solidFill>
                  <a:srgbClr val="FF0000"/>
                </a:solidFill>
              </a:rPr>
              <a:t>Direct </a:t>
            </a:r>
            <a:r>
              <a:rPr lang="en-US" sz="2260" b="1" dirty="0">
                <a:solidFill>
                  <a:srgbClr val="FF0000"/>
                </a:solidFill>
              </a:rPr>
              <a:t>taxes </a:t>
            </a:r>
            <a:r>
              <a:rPr lang="en-US" sz="2260" dirty="0"/>
              <a:t>- This type of tax is paid from the income, wealth or profit </a:t>
            </a:r>
            <a:r>
              <a:rPr lang="en-US" sz="2260" dirty="0" smtClean="0"/>
              <a:t>of individuals </a:t>
            </a:r>
            <a:r>
              <a:rPr lang="en-US" sz="2260" dirty="0"/>
              <a:t>and firms. Examples are </a:t>
            </a:r>
            <a:r>
              <a:rPr lang="en-US" sz="2260" dirty="0" smtClean="0"/>
              <a:t>taxes </a:t>
            </a:r>
            <a:r>
              <a:rPr lang="en-US" sz="2260" dirty="0"/>
              <a:t>on salaries, inheritance and </a:t>
            </a:r>
            <a:r>
              <a:rPr lang="en-US" sz="2260" dirty="0" smtClean="0"/>
              <a:t>company profits</a:t>
            </a:r>
            <a:r>
              <a:rPr lang="en-US" sz="2260" dirty="0"/>
              <a:t>.</a:t>
            </a:r>
          </a:p>
          <a:p>
            <a:pPr marL="620713" indent="-258763">
              <a:buClr>
                <a:srgbClr val="00B050"/>
              </a:buClr>
              <a:buFont typeface="Arial" panose="020B0604020202020204" pitchFamily="34" charset="0"/>
              <a:buChar char="•"/>
            </a:pPr>
            <a:r>
              <a:rPr lang="en-US" sz="2260" b="1" dirty="0" err="1" smtClean="0">
                <a:solidFill>
                  <a:srgbClr val="FF0000"/>
                </a:solidFill>
              </a:rPr>
              <a:t>lndirect</a:t>
            </a:r>
            <a:r>
              <a:rPr lang="en-US" sz="2260" b="1" dirty="0" smtClean="0">
                <a:solidFill>
                  <a:srgbClr val="FF0000"/>
                </a:solidFill>
              </a:rPr>
              <a:t> </a:t>
            </a:r>
            <a:r>
              <a:rPr lang="en-US" sz="2260" b="1" dirty="0">
                <a:solidFill>
                  <a:srgbClr val="FF0000"/>
                </a:solidFill>
              </a:rPr>
              <a:t>taxes </a:t>
            </a:r>
            <a:r>
              <a:rPr lang="en-US" sz="2260" dirty="0"/>
              <a:t>- These are taxes imposed on expenditure on goods and </a:t>
            </a:r>
            <a:r>
              <a:rPr lang="en-US" sz="2260" dirty="0" smtClean="0"/>
              <a:t>services. For </a:t>
            </a:r>
            <a:r>
              <a:rPr lang="en-US" sz="2260" dirty="0"/>
              <a:t>example, </a:t>
            </a:r>
            <a:r>
              <a:rPr lang="en-US" sz="2260" dirty="0" smtClean="0"/>
              <a:t>countries </a:t>
            </a:r>
            <a:r>
              <a:rPr lang="en-US" sz="2260" dirty="0"/>
              <a:t>such as Australia and Singapore use a goods and </a:t>
            </a:r>
            <a:r>
              <a:rPr lang="en-US" sz="2260" dirty="0" smtClean="0"/>
              <a:t>services tax </a:t>
            </a:r>
            <a:r>
              <a:rPr lang="en-US" sz="2260" dirty="0"/>
              <a:t>(GST), whereas the European Union uses value added tax (VAT ). </a:t>
            </a:r>
            <a:r>
              <a:rPr lang="en-US" sz="2260" dirty="0" smtClean="0"/>
              <a:t>Examples </a:t>
            </a:r>
            <a:r>
              <a:rPr lang="en-US" sz="2260" dirty="0"/>
              <a:t>are taxes on petrol, alcohol and cigarettes.</a:t>
            </a:r>
          </a:p>
          <a:p>
            <a:pPr marL="620713" indent="-258763">
              <a:buClr>
                <a:srgbClr val="00B050"/>
              </a:buClr>
              <a:buFont typeface="Arial" panose="020B0604020202020204" pitchFamily="34" charset="0"/>
              <a:buChar char="•"/>
            </a:pPr>
            <a:r>
              <a:rPr lang="en-US" sz="2260" b="1" dirty="0" smtClean="0">
                <a:solidFill>
                  <a:srgbClr val="FF0000"/>
                </a:solidFill>
              </a:rPr>
              <a:t>Progressive </a:t>
            </a:r>
            <a:r>
              <a:rPr lang="en-US" sz="2260" b="1" dirty="0">
                <a:solidFill>
                  <a:srgbClr val="FF0000"/>
                </a:solidFill>
              </a:rPr>
              <a:t>taxation </a:t>
            </a:r>
            <a:r>
              <a:rPr lang="en-US" sz="2260" dirty="0"/>
              <a:t>- Under this tax system, those with a higher ability </a:t>
            </a:r>
            <a:r>
              <a:rPr lang="en-US" sz="2260" dirty="0" smtClean="0"/>
              <a:t>to pay </a:t>
            </a:r>
            <a:r>
              <a:rPr lang="en-US" sz="2260" dirty="0"/>
              <a:t>are charged a higher </a:t>
            </a:r>
            <a:r>
              <a:rPr lang="en-US" sz="2260" dirty="0" smtClean="0"/>
              <a:t>rate of tax. </a:t>
            </a:r>
            <a:r>
              <a:rPr lang="en-US" sz="2260" dirty="0"/>
              <a:t>This means that as the income, </a:t>
            </a:r>
            <a:r>
              <a:rPr lang="en-US" sz="2260" dirty="0" smtClean="0"/>
              <a:t>wealth or </a:t>
            </a:r>
            <a:r>
              <a:rPr lang="en-US" sz="2260" dirty="0"/>
              <a:t>profit of the taxpayer rises, a higher rate of tax is </a:t>
            </a:r>
            <a:r>
              <a:rPr lang="en-US" sz="2260" dirty="0" smtClean="0"/>
              <a:t>imposed. </a:t>
            </a:r>
            <a:r>
              <a:rPr lang="en-US" sz="2260" dirty="0"/>
              <a:t>Examples of progressive taxation are income tax, capital gains tax </a:t>
            </a:r>
            <a:r>
              <a:rPr lang="en-US" sz="2260" dirty="0" smtClean="0"/>
              <a:t>and stamp </a:t>
            </a:r>
            <a:r>
              <a:rPr lang="en-US" sz="2260" dirty="0"/>
              <a:t>duty.</a:t>
            </a:r>
            <a:endParaRPr lang="en-GB" sz="2260" dirty="0"/>
          </a:p>
        </p:txBody>
      </p:sp>
    </p:spTree>
    <p:extLst>
      <p:ext uri="{BB962C8B-B14F-4D97-AF65-F5344CB8AC3E}">
        <p14:creationId xmlns:p14="http://schemas.microsoft.com/office/powerpoint/2010/main" val="207046548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Weightings</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400" dirty="0"/>
              <a:t>The weightings given to the assessment objectives are:</a:t>
            </a:r>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406400" indent="-406400">
              <a:buClr>
                <a:srgbClr val="00B050"/>
              </a:buClr>
              <a:buFont typeface="Wingdings 3" panose="05040102010807070707" pitchFamily="18" charset="2"/>
              <a:buChar char=""/>
            </a:pPr>
            <a:r>
              <a:rPr lang="en-US" sz="2400" dirty="0"/>
              <a:t>The assessment objectives are weighted to give an indication of their relative importance. The weightings are not intended to provide a precise statement of the number of marks allocated to particular assessment objectives. </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3435514362"/>
              </p:ext>
            </p:extLst>
          </p:nvPr>
        </p:nvGraphicFramePr>
        <p:xfrm>
          <a:off x="251520" y="1700808"/>
          <a:ext cx="8557780" cy="3291840"/>
        </p:xfrm>
        <a:graphic>
          <a:graphicData uri="http://schemas.openxmlformats.org/drawingml/2006/table">
            <a:tbl>
              <a:tblPr firstRow="1" bandRow="1">
                <a:tableStyleId>{5C22544A-7EE6-4342-B048-85BDC9FD1C3A}</a:tableStyleId>
              </a:tblPr>
              <a:tblGrid>
                <a:gridCol w="2797141"/>
                <a:gridCol w="2016224"/>
                <a:gridCol w="1872208"/>
                <a:gridCol w="1872207"/>
              </a:tblGrid>
              <a:tr h="370840">
                <a:tc>
                  <a:txBody>
                    <a:bodyPr/>
                    <a:lstStyle/>
                    <a:p>
                      <a:r>
                        <a:rPr lang="en-GB" sz="2400" dirty="0" smtClean="0">
                          <a:latin typeface="Arial" panose="020B0604020202020204" pitchFamily="34" charset="0"/>
                          <a:cs typeface="Arial" panose="020B0604020202020204" pitchFamily="34" charset="0"/>
                        </a:rPr>
                        <a:t>Assessment Objectives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Overall1 (%)</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AO1</a:t>
                      </a:r>
                      <a:r>
                        <a:rPr lang="en-GB" sz="2400" dirty="0" smtClean="0">
                          <a:latin typeface="Arial" panose="020B0604020202020204" pitchFamily="34" charset="0"/>
                          <a:cs typeface="Arial" panose="020B0604020202020204" pitchFamily="34" charset="0"/>
                        </a:rPr>
                        <a:t>: 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20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28 ± 5</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AO2</a:t>
                      </a:r>
                      <a:r>
                        <a:rPr lang="en-GB" sz="2400" dirty="0" smtClean="0">
                          <a:latin typeface="Arial" panose="020B0604020202020204" pitchFamily="34" charset="0"/>
                          <a:cs typeface="Arial" panose="020B0604020202020204" pitchFamily="34" charset="0"/>
                        </a:rPr>
                        <a:t>: Analysis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55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41 ± 5</a:t>
                      </a:r>
                      <a:endParaRPr lang="en-GB" sz="2400" dirty="0">
                        <a:latin typeface="Arial" panose="020B0604020202020204" pitchFamily="34" charset="0"/>
                        <a:cs typeface="Arial" panose="020B0604020202020204" pitchFamily="34" charset="0"/>
                      </a:endParaRPr>
                    </a:p>
                  </a:txBody>
                  <a:tcPr/>
                </a:tc>
              </a:tr>
              <a:tr h="0">
                <a:tc>
                  <a:txBody>
                    <a:bodyPr/>
                    <a:lstStyle/>
                    <a:p>
                      <a:r>
                        <a:rPr lang="en-US" sz="2400" b="1" dirty="0" smtClean="0">
                          <a:latin typeface="Arial" panose="020B0604020202020204" pitchFamily="34" charset="0"/>
                          <a:cs typeface="Arial" panose="020B0604020202020204" pitchFamily="34" charset="0"/>
                        </a:rPr>
                        <a:t>AO3</a:t>
                      </a:r>
                      <a:r>
                        <a:rPr lang="en-US" sz="2400" dirty="0" smtClean="0">
                          <a:latin typeface="Arial" panose="020B0604020202020204" pitchFamily="34" charset="0"/>
                          <a:cs typeface="Arial" panose="020B0604020202020204" pitchFamily="34" charset="0"/>
                        </a:rPr>
                        <a:t>: Critical evaluation and decision-making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31 ± 4</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464935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182</a:t>
            </a:r>
          </a:p>
        </p:txBody>
      </p:sp>
      <p:sp>
        <p:nvSpPr>
          <p:cNvPr id="6" name="TextBox 5"/>
          <p:cNvSpPr txBox="1"/>
          <p:nvPr/>
        </p:nvSpPr>
        <p:spPr>
          <a:xfrm>
            <a:off x="251520" y="4437112"/>
            <a:ext cx="8568952" cy="2246769"/>
          </a:xfrm>
          <a:prstGeom prst="rect">
            <a:avLst/>
          </a:prstGeom>
          <a:solidFill>
            <a:schemeClr val="accent5">
              <a:lumMod val="40000"/>
              <a:lumOff val="60000"/>
            </a:schemeClr>
          </a:solidFill>
          <a:ln w="57150">
            <a:solidFill>
              <a:srgbClr val="002060"/>
            </a:solidFill>
          </a:ln>
        </p:spPr>
        <p:txBody>
          <a:bodyPr wrap="square" numCol="1" rtlCol="0">
            <a:spAutoFit/>
          </a:bodyPr>
          <a:lstStyle/>
          <a:p>
            <a:pPr>
              <a:buClr>
                <a:srgbClr val="00B050"/>
              </a:buClr>
            </a:pPr>
            <a:r>
              <a:rPr lang="en-US" sz="2000" b="1" dirty="0" smtClean="0"/>
              <a:t>Study </a:t>
            </a:r>
            <a:r>
              <a:rPr lang="en-US" sz="2000" b="1" dirty="0"/>
              <a:t>tips</a:t>
            </a:r>
          </a:p>
          <a:p>
            <a:pPr marL="361950" indent="-361950">
              <a:buClr>
                <a:srgbClr val="00B050"/>
              </a:buClr>
              <a:buFont typeface="Wingdings 3" panose="05040102010807070707" pitchFamily="18" charset="2"/>
              <a:buChar char=""/>
            </a:pPr>
            <a:r>
              <a:rPr lang="en-US" sz="2000" dirty="0"/>
              <a:t>It is </a:t>
            </a:r>
            <a:r>
              <a:rPr lang="en-US" sz="2000" dirty="0" smtClean="0"/>
              <a:t>incorrect to </a:t>
            </a:r>
            <a:r>
              <a:rPr lang="en-US" sz="2000" dirty="0"/>
              <a:t>define </a:t>
            </a:r>
            <a:r>
              <a:rPr lang="en-US" sz="2000" dirty="0" smtClean="0"/>
              <a:t>a progressive tax system </a:t>
            </a:r>
            <a:r>
              <a:rPr lang="en-US" sz="2000" dirty="0"/>
              <a:t>as one </a:t>
            </a:r>
            <a:r>
              <a:rPr lang="en-US" sz="2000" dirty="0" smtClean="0"/>
              <a:t>in which </a:t>
            </a:r>
            <a:r>
              <a:rPr lang="en-US" sz="2000" dirty="0"/>
              <a:t>the rich </a:t>
            </a:r>
            <a:r>
              <a:rPr lang="en-US" sz="2000" dirty="0" smtClean="0"/>
              <a:t>pay more </a:t>
            </a:r>
            <a:r>
              <a:rPr lang="en-US" sz="2000" dirty="0"/>
              <a:t>tax than </a:t>
            </a:r>
            <a:r>
              <a:rPr lang="en-US" sz="2000" dirty="0" smtClean="0"/>
              <a:t>the poor</a:t>
            </a:r>
            <a:r>
              <a:rPr lang="en-US" sz="2000" dirty="0"/>
              <a:t>. This </a:t>
            </a:r>
            <a:r>
              <a:rPr lang="en-US" sz="2000" dirty="0" smtClean="0"/>
              <a:t>would be </a:t>
            </a:r>
            <a:r>
              <a:rPr lang="en-US" sz="2000" dirty="0"/>
              <a:t>the case </a:t>
            </a:r>
            <a:r>
              <a:rPr lang="en-US" sz="2000" dirty="0" smtClean="0"/>
              <a:t>even if </a:t>
            </a:r>
            <a:r>
              <a:rPr lang="en-US" sz="2000" dirty="0"/>
              <a:t>there were </a:t>
            </a:r>
            <a:r>
              <a:rPr lang="en-US" sz="2000" dirty="0" smtClean="0"/>
              <a:t>a </a:t>
            </a:r>
            <a:r>
              <a:rPr lang="en-US" sz="2000" b="1" dirty="0" smtClean="0"/>
              <a:t>flat-rate</a:t>
            </a:r>
            <a:r>
              <a:rPr lang="en-US" sz="2000" dirty="0" smtClean="0"/>
              <a:t> income tax, under which everyone </a:t>
            </a:r>
            <a:r>
              <a:rPr lang="en-US" sz="2000" dirty="0"/>
              <a:t>paid </a:t>
            </a:r>
            <a:r>
              <a:rPr lang="en-US" sz="2000" dirty="0" smtClean="0"/>
              <a:t>the same </a:t>
            </a:r>
            <a:r>
              <a:rPr lang="en-US" sz="2000" dirty="0"/>
              <a:t>rate. </a:t>
            </a:r>
            <a:r>
              <a:rPr lang="en-US" sz="2000" dirty="0" smtClean="0"/>
              <a:t>The amount </a:t>
            </a:r>
            <a:r>
              <a:rPr lang="en-US" sz="2000" dirty="0"/>
              <a:t>paid </a:t>
            </a:r>
            <a:r>
              <a:rPr lang="en-US" sz="2000" dirty="0" smtClean="0"/>
              <a:t>by a higher-income earner </a:t>
            </a:r>
            <a:r>
              <a:rPr lang="en-US" sz="2000" dirty="0"/>
              <a:t>would </a:t>
            </a:r>
            <a:r>
              <a:rPr lang="en-US" sz="2000" dirty="0" smtClean="0"/>
              <a:t>still be </a:t>
            </a:r>
            <a:r>
              <a:rPr lang="en-US" sz="2000" dirty="0"/>
              <a:t>greater </a:t>
            </a:r>
            <a:r>
              <a:rPr lang="en-US" sz="2000" dirty="0" smtClean="0"/>
              <a:t>than the </a:t>
            </a:r>
            <a:r>
              <a:rPr lang="en-US" sz="2000" dirty="0"/>
              <a:t>amount </a:t>
            </a:r>
            <a:r>
              <a:rPr lang="en-US" sz="2000" dirty="0" smtClean="0"/>
              <a:t>paid by </a:t>
            </a:r>
            <a:r>
              <a:rPr lang="en-US" sz="2000" dirty="0"/>
              <a:t>a </a:t>
            </a:r>
            <a:r>
              <a:rPr lang="en-US" sz="2000" dirty="0" smtClean="0"/>
              <a:t>low-income earner</a:t>
            </a:r>
            <a:r>
              <a:rPr lang="en-US" sz="2000" dirty="0"/>
              <a:t>. What </a:t>
            </a:r>
            <a:r>
              <a:rPr lang="en-US" sz="2000" dirty="0" smtClean="0"/>
              <a:t>is important </a:t>
            </a:r>
            <a:r>
              <a:rPr lang="en-US" sz="2000" dirty="0"/>
              <a:t>is </a:t>
            </a:r>
            <a:r>
              <a:rPr lang="en-US" sz="2000" dirty="0" smtClean="0"/>
              <a:t>the rate (percentage) of </a:t>
            </a:r>
            <a:r>
              <a:rPr lang="en-US" sz="2000" dirty="0"/>
              <a:t>tax paid </a:t>
            </a:r>
            <a:r>
              <a:rPr lang="en-US" sz="2000" dirty="0" smtClean="0"/>
              <a:t>rather than </a:t>
            </a:r>
            <a:r>
              <a:rPr lang="en-US" sz="2000" dirty="0"/>
              <a:t>the amount.</a:t>
            </a:r>
            <a:endParaRPr lang="en-GB" sz="2000" dirty="0"/>
          </a:p>
        </p:txBody>
      </p:sp>
      <p:pic>
        <p:nvPicPr>
          <p:cNvPr id="3" name="Picture 2"/>
          <p:cNvPicPr>
            <a:picLocks noChangeAspect="1"/>
          </p:cNvPicPr>
          <p:nvPr/>
        </p:nvPicPr>
        <p:blipFill rotWithShape="1">
          <a:blip r:embed="rId3"/>
          <a:srcRect l="26756" t="33266" r="46126" b="29329"/>
          <a:stretch/>
        </p:blipFill>
        <p:spPr>
          <a:xfrm>
            <a:off x="4716017" y="1124743"/>
            <a:ext cx="4104456" cy="3183047"/>
          </a:xfrm>
          <a:prstGeom prst="rect">
            <a:avLst/>
          </a:prstGeom>
        </p:spPr>
      </p:pic>
      <p:sp>
        <p:nvSpPr>
          <p:cNvPr id="4" name="Rectangle 3"/>
          <p:cNvSpPr/>
          <p:nvPr/>
        </p:nvSpPr>
        <p:spPr>
          <a:xfrm>
            <a:off x="570512" y="1593400"/>
            <a:ext cx="3858749" cy="1815882"/>
          </a:xfrm>
          <a:prstGeom prst="rect">
            <a:avLst/>
          </a:prstGeom>
        </p:spPr>
        <p:txBody>
          <a:bodyPr wrap="square">
            <a:spAutoFit/>
          </a:bodyPr>
          <a:lstStyle/>
          <a:p>
            <a:r>
              <a:rPr lang="en-GB" sz="2800" dirty="0" smtClean="0">
                <a:solidFill>
                  <a:srgbClr val="585858"/>
                </a:solidFill>
                <a:latin typeface="Arial" panose="020B0604020202020204" pitchFamily="34" charset="0"/>
              </a:rPr>
              <a:t>As the level of income increases from Y</a:t>
            </a:r>
            <a:r>
              <a:rPr lang="en-GB" sz="2800" i="1" baseline="-25000" dirty="0" smtClean="0">
                <a:solidFill>
                  <a:srgbClr val="585858"/>
                </a:solidFill>
                <a:latin typeface="Arial" panose="020B0604020202020204" pitchFamily="34" charset="0"/>
              </a:rPr>
              <a:t>1</a:t>
            </a:r>
            <a:r>
              <a:rPr lang="en-GB" sz="2800" dirty="0" smtClean="0">
                <a:solidFill>
                  <a:srgbClr val="585858"/>
                </a:solidFill>
                <a:latin typeface="Arial" panose="020B0604020202020204" pitchFamily="34" charset="0"/>
              </a:rPr>
              <a:t> to Y</a:t>
            </a:r>
            <a:r>
              <a:rPr lang="en-GB" sz="2800" i="1" baseline="-25000" dirty="0">
                <a:solidFill>
                  <a:srgbClr val="585858"/>
                </a:solidFill>
                <a:latin typeface="Arial" panose="020B0604020202020204" pitchFamily="34" charset="0"/>
              </a:rPr>
              <a:t>2</a:t>
            </a:r>
            <a:r>
              <a:rPr lang="en-GB" sz="2800" dirty="0" smtClean="0">
                <a:solidFill>
                  <a:srgbClr val="585858"/>
                </a:solidFill>
                <a:latin typeface="Arial" panose="020B0604020202020204" pitchFamily="34" charset="0"/>
              </a:rPr>
              <a:t>, the rate of tax rises from T</a:t>
            </a:r>
            <a:r>
              <a:rPr lang="en-GB" sz="2800" i="1" baseline="-25000" dirty="0">
                <a:solidFill>
                  <a:srgbClr val="585858"/>
                </a:solidFill>
                <a:latin typeface="Arial" panose="020B0604020202020204" pitchFamily="34" charset="0"/>
              </a:rPr>
              <a:t>1</a:t>
            </a:r>
            <a:r>
              <a:rPr lang="en-GB" sz="2800" dirty="0" smtClean="0">
                <a:solidFill>
                  <a:srgbClr val="585858"/>
                </a:solidFill>
                <a:latin typeface="Arial" panose="020B0604020202020204" pitchFamily="34" charset="0"/>
              </a:rPr>
              <a:t> to T</a:t>
            </a:r>
            <a:r>
              <a:rPr lang="en-GB" sz="2800" i="1" baseline="-25000" dirty="0" smtClean="0">
                <a:solidFill>
                  <a:srgbClr val="585858"/>
                </a:solidFill>
                <a:latin typeface="Arial" panose="020B0604020202020204" pitchFamily="34" charset="0"/>
              </a:rPr>
              <a:t>2.</a:t>
            </a:r>
            <a:endParaRPr lang="en-GB" sz="2800" i="1" baseline="-25000" dirty="0">
              <a:solidFill>
                <a:srgbClr val="585858"/>
              </a:solidFill>
              <a:latin typeface="Arial" panose="020B0604020202020204" pitchFamily="34" charset="0"/>
            </a:endParaRPr>
          </a:p>
        </p:txBody>
      </p:sp>
      <p:sp>
        <p:nvSpPr>
          <p:cNvPr id="2" name="Rectangle 1"/>
          <p:cNvSpPr/>
          <p:nvPr/>
        </p:nvSpPr>
        <p:spPr>
          <a:xfrm>
            <a:off x="283756" y="3861048"/>
            <a:ext cx="4597734" cy="461665"/>
          </a:xfrm>
          <a:prstGeom prst="rect">
            <a:avLst/>
          </a:prstGeom>
        </p:spPr>
        <p:txBody>
          <a:bodyPr wrap="none">
            <a:spAutoFit/>
          </a:bodyPr>
          <a:lstStyle/>
          <a:p>
            <a:r>
              <a:rPr lang="en-GB" sz="2400" b="1" dirty="0" smtClean="0">
                <a:solidFill>
                  <a:srgbClr val="1D2225"/>
                </a:solidFill>
                <a:latin typeface="Arial" panose="020B0604020202020204" pitchFamily="34" charset="0"/>
                <a:cs typeface="Arial" panose="020B0604020202020204" pitchFamily="34" charset="0"/>
              </a:rPr>
              <a:t>Figure 17.1</a:t>
            </a:r>
            <a:r>
              <a:rPr lang="en-GB" sz="2400" dirty="0" smtClean="0">
                <a:solidFill>
                  <a:srgbClr val="1D2225"/>
                </a:solidFill>
                <a:latin typeface="Arial" panose="020B0604020202020204" pitchFamily="34" charset="0"/>
                <a:cs typeface="Arial" panose="020B0604020202020204" pitchFamily="34" charset="0"/>
              </a:rPr>
              <a:t> – </a:t>
            </a:r>
            <a:r>
              <a:rPr lang="en-GB" sz="2400" dirty="0" smtClean="0">
                <a:solidFill>
                  <a:srgbClr val="434C50"/>
                </a:solidFill>
                <a:latin typeface="Arial" panose="020B0604020202020204" pitchFamily="34" charset="0"/>
                <a:cs typeface="Arial" panose="020B0604020202020204" pitchFamily="34" charset="0"/>
              </a:rPr>
              <a:t>Progressive taxes</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7581075"/>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182</a:t>
            </a:r>
          </a:p>
        </p:txBody>
      </p:sp>
      <p:sp>
        <p:nvSpPr>
          <p:cNvPr id="5" name="TextBox 4"/>
          <p:cNvSpPr txBox="1"/>
          <p:nvPr/>
        </p:nvSpPr>
        <p:spPr>
          <a:xfrm>
            <a:off x="251520" y="1078285"/>
            <a:ext cx="8568952" cy="5755422"/>
          </a:xfrm>
          <a:prstGeom prst="rect">
            <a:avLst/>
          </a:prstGeom>
          <a:noFill/>
        </p:spPr>
        <p:txBody>
          <a:bodyPr wrap="square" numCol="1" rtlCol="0">
            <a:spAutoFit/>
          </a:bodyPr>
          <a:lstStyle/>
          <a:p>
            <a:pPr>
              <a:buClr>
                <a:srgbClr val="00B050"/>
              </a:buClr>
            </a:pPr>
            <a:r>
              <a:rPr lang="en-US" sz="2300" b="1" dirty="0">
                <a:solidFill>
                  <a:srgbClr val="FF0000"/>
                </a:solidFill>
              </a:rPr>
              <a:t>Exam practice</a:t>
            </a:r>
          </a:p>
          <a:p>
            <a:pPr marL="361950" indent="-361950">
              <a:buClr>
                <a:srgbClr val="00B050"/>
              </a:buClr>
              <a:buFont typeface="Wingdings 3" panose="05040102010807070707" pitchFamily="18" charset="2"/>
              <a:buChar char=""/>
            </a:pPr>
            <a:r>
              <a:rPr lang="en-US" sz="2300" dirty="0">
                <a:solidFill>
                  <a:srgbClr val="FF0000"/>
                </a:solidFill>
              </a:rPr>
              <a:t>Suppose in a country the progressive tax rates are 10 per cent (for those </a:t>
            </a:r>
            <a:r>
              <a:rPr lang="en-US" sz="2300" dirty="0" smtClean="0">
                <a:solidFill>
                  <a:srgbClr val="FF0000"/>
                </a:solidFill>
              </a:rPr>
              <a:t>earning between </a:t>
            </a:r>
            <a:r>
              <a:rPr lang="en-US" sz="2300" dirty="0">
                <a:solidFill>
                  <a:srgbClr val="FF0000"/>
                </a:solidFill>
              </a:rPr>
              <a:t>$</a:t>
            </a:r>
            <a:r>
              <a:rPr lang="en-US" sz="2300" dirty="0" smtClean="0">
                <a:solidFill>
                  <a:srgbClr val="FF0000"/>
                </a:solidFill>
              </a:rPr>
              <a:t>10,001 </a:t>
            </a:r>
            <a:r>
              <a:rPr lang="en-US" sz="2300" dirty="0">
                <a:solidFill>
                  <a:srgbClr val="FF0000"/>
                </a:solidFill>
              </a:rPr>
              <a:t>and $</a:t>
            </a:r>
            <a:r>
              <a:rPr lang="en-US" sz="2300" dirty="0" smtClean="0">
                <a:solidFill>
                  <a:srgbClr val="FF0000"/>
                </a:solidFill>
              </a:rPr>
              <a:t>40,000 </a:t>
            </a:r>
            <a:r>
              <a:rPr lang="en-US" sz="2300" dirty="0">
                <a:solidFill>
                  <a:srgbClr val="FF0000"/>
                </a:solidFill>
              </a:rPr>
              <a:t>per year) and </a:t>
            </a:r>
            <a:r>
              <a:rPr lang="en-US" sz="2300" dirty="0" smtClean="0">
                <a:solidFill>
                  <a:srgbClr val="FF0000"/>
                </a:solidFill>
              </a:rPr>
              <a:t>15% </a:t>
            </a:r>
            <a:r>
              <a:rPr lang="en-US" sz="2300" dirty="0">
                <a:solidFill>
                  <a:srgbClr val="FF0000"/>
                </a:solidFill>
              </a:rPr>
              <a:t>(for those earning </a:t>
            </a:r>
            <a:r>
              <a:rPr lang="en-US" sz="2300" dirty="0" smtClean="0">
                <a:solidFill>
                  <a:srgbClr val="FF0000"/>
                </a:solidFill>
              </a:rPr>
              <a:t>over $40,000 </a:t>
            </a:r>
            <a:r>
              <a:rPr lang="en-US" sz="2300" dirty="0">
                <a:solidFill>
                  <a:srgbClr val="FF0000"/>
                </a:solidFill>
              </a:rPr>
              <a:t>per year).</a:t>
            </a:r>
          </a:p>
          <a:p>
            <a:pPr marL="457200" indent="-457200">
              <a:buClr>
                <a:srgbClr val="00B050"/>
              </a:buClr>
              <a:buFont typeface="+mj-lt"/>
              <a:buAutoNum type="arabicPeriod"/>
            </a:pPr>
            <a:r>
              <a:rPr lang="en-US" sz="2300" dirty="0" smtClean="0">
                <a:solidFill>
                  <a:srgbClr val="FF0000"/>
                </a:solidFill>
              </a:rPr>
              <a:t>By </a:t>
            </a:r>
            <a:r>
              <a:rPr lang="en-US" sz="2300" dirty="0">
                <a:solidFill>
                  <a:srgbClr val="FF0000"/>
                </a:solidFill>
              </a:rPr>
              <a:t>copying and completing the table below, calculate the total </a:t>
            </a:r>
            <a:r>
              <a:rPr lang="en-US" sz="2300" dirty="0" smtClean="0">
                <a:solidFill>
                  <a:srgbClr val="FF0000"/>
                </a:solidFill>
              </a:rPr>
              <a:t>amount of </a:t>
            </a:r>
            <a:r>
              <a:rPr lang="en-US" sz="2300" dirty="0">
                <a:solidFill>
                  <a:srgbClr val="FF0000"/>
                </a:solidFill>
              </a:rPr>
              <a:t>tax paid by an individual who earns $75000 per year. </a:t>
            </a:r>
            <a:r>
              <a:rPr lang="en-US" sz="2300" dirty="0" smtClean="0">
                <a:solidFill>
                  <a:srgbClr val="FF0000"/>
                </a:solidFill>
              </a:rPr>
              <a:t>(4)</a:t>
            </a:r>
          </a:p>
          <a:p>
            <a:pPr marL="457200" indent="-457200">
              <a:buClr>
                <a:srgbClr val="00B050"/>
              </a:buClr>
              <a:buFont typeface="+mj-lt"/>
              <a:buAutoNum type="arabicPeriod"/>
            </a:pPr>
            <a:endParaRPr lang="en-US" sz="1200" dirty="0">
              <a:solidFill>
                <a:srgbClr val="FF0000"/>
              </a:solidFill>
            </a:endParaRPr>
          </a:p>
          <a:p>
            <a:pPr marL="457200" indent="-457200">
              <a:buClr>
                <a:srgbClr val="00B050"/>
              </a:buClr>
              <a:buFont typeface="+mj-lt"/>
              <a:buAutoNum type="arabicPeriod"/>
            </a:pPr>
            <a:endParaRPr lang="en-US" sz="2300" dirty="0" smtClean="0">
              <a:solidFill>
                <a:srgbClr val="FF0000"/>
              </a:solidFill>
            </a:endParaRPr>
          </a:p>
          <a:p>
            <a:pPr marL="457200" indent="-457200">
              <a:buClr>
                <a:srgbClr val="00B050"/>
              </a:buClr>
              <a:buFont typeface="+mj-lt"/>
              <a:buAutoNum type="arabicPeriod"/>
            </a:pPr>
            <a:endParaRPr lang="en-US" sz="2300" dirty="0">
              <a:solidFill>
                <a:srgbClr val="FF0000"/>
              </a:solidFill>
            </a:endParaRPr>
          </a:p>
          <a:p>
            <a:pPr marL="457200" indent="-457200">
              <a:buClr>
                <a:srgbClr val="00B050"/>
              </a:buClr>
              <a:buFont typeface="+mj-lt"/>
              <a:buAutoNum type="arabicPeriod"/>
            </a:pPr>
            <a:endParaRPr lang="en-US" sz="2300" dirty="0" smtClean="0">
              <a:solidFill>
                <a:srgbClr val="FF0000"/>
              </a:solidFill>
            </a:endParaRPr>
          </a:p>
          <a:p>
            <a:pPr marL="457200" indent="-457200">
              <a:buClr>
                <a:srgbClr val="00B050"/>
              </a:buClr>
              <a:buFont typeface="+mj-lt"/>
              <a:buAutoNum type="arabicPeriod"/>
            </a:pPr>
            <a:endParaRPr lang="en-US" sz="2300" dirty="0">
              <a:solidFill>
                <a:srgbClr val="FF0000"/>
              </a:solidFill>
            </a:endParaRPr>
          </a:p>
          <a:p>
            <a:pPr marL="457200" indent="-457200">
              <a:buClr>
                <a:srgbClr val="00B050"/>
              </a:buClr>
              <a:buFont typeface="+mj-lt"/>
              <a:buAutoNum type="arabicPeriod"/>
            </a:pPr>
            <a:endParaRPr lang="en-US" sz="2300" dirty="0" smtClean="0">
              <a:solidFill>
                <a:srgbClr val="FF0000"/>
              </a:solidFill>
            </a:endParaRPr>
          </a:p>
          <a:p>
            <a:pPr marL="457200" indent="-457200">
              <a:buClr>
                <a:srgbClr val="00B050"/>
              </a:buClr>
              <a:buFont typeface="+mj-lt"/>
              <a:buAutoNum type="arabicPeriod"/>
            </a:pPr>
            <a:endParaRPr lang="en-US" sz="2300" dirty="0">
              <a:solidFill>
                <a:srgbClr val="FF0000"/>
              </a:solidFill>
            </a:endParaRPr>
          </a:p>
          <a:p>
            <a:pPr marL="457200" indent="-457200">
              <a:buClr>
                <a:srgbClr val="00B050"/>
              </a:buClr>
              <a:buFont typeface="+mj-lt"/>
              <a:buAutoNum type="arabicPeriod"/>
            </a:pPr>
            <a:r>
              <a:rPr lang="en-US" sz="2300" dirty="0" smtClean="0">
                <a:solidFill>
                  <a:srgbClr val="FF0000"/>
                </a:solidFill>
              </a:rPr>
              <a:t>Show </a:t>
            </a:r>
            <a:r>
              <a:rPr lang="en-US" sz="2300" dirty="0">
                <a:solidFill>
                  <a:srgbClr val="FF0000"/>
                </a:solidFill>
              </a:rPr>
              <a:t>how the average rate of </a:t>
            </a:r>
            <a:r>
              <a:rPr lang="en-US" sz="2300" dirty="0" smtClean="0">
                <a:solidFill>
                  <a:srgbClr val="FF0000"/>
                </a:solidFill>
              </a:rPr>
              <a:t>income </a:t>
            </a:r>
            <a:r>
              <a:rPr lang="en-US" sz="2300" dirty="0">
                <a:solidFill>
                  <a:srgbClr val="FF0000"/>
                </a:solidFill>
              </a:rPr>
              <a:t>tax paid by the </a:t>
            </a:r>
            <a:r>
              <a:rPr lang="en-US" sz="2300" dirty="0" smtClean="0">
                <a:solidFill>
                  <a:srgbClr val="FF0000"/>
                </a:solidFill>
              </a:rPr>
              <a:t>individual </a:t>
            </a:r>
            <a:r>
              <a:rPr lang="en-US" sz="2300" dirty="0">
                <a:solidFill>
                  <a:srgbClr val="FF0000"/>
                </a:solidFill>
              </a:rPr>
              <a:t>is </a:t>
            </a:r>
            <a:r>
              <a:rPr lang="en-US" sz="2300" dirty="0" smtClean="0">
                <a:solidFill>
                  <a:srgbClr val="FF0000"/>
                </a:solidFill>
              </a:rPr>
              <a:t>11%. (2</a:t>
            </a:r>
            <a:r>
              <a:rPr lang="en-US" sz="2300" dirty="0">
                <a:solidFill>
                  <a:srgbClr val="FF0000"/>
                </a:solidFill>
              </a:rPr>
              <a:t>)</a:t>
            </a:r>
            <a:endParaRPr lang="en-GB" sz="23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189145752"/>
              </p:ext>
            </p:extLst>
          </p:nvPr>
        </p:nvGraphicFramePr>
        <p:xfrm>
          <a:off x="360282" y="3752056"/>
          <a:ext cx="8460189" cy="1981200"/>
        </p:xfrm>
        <a:graphic>
          <a:graphicData uri="http://schemas.openxmlformats.org/drawingml/2006/table">
            <a:tbl>
              <a:tblPr firstRow="1" bandRow="1">
                <a:tableStyleId>{5C22544A-7EE6-4342-B048-85BDC9FD1C3A}</a:tableStyleId>
              </a:tblPr>
              <a:tblGrid>
                <a:gridCol w="2820063"/>
                <a:gridCol w="2615791"/>
                <a:gridCol w="3024335"/>
              </a:tblGrid>
              <a:tr h="370840">
                <a:tc>
                  <a:txBody>
                    <a:bodyPr/>
                    <a:lstStyle/>
                    <a:p>
                      <a:pPr algn="l"/>
                      <a:r>
                        <a:rPr lang="en-IE" sz="2000" dirty="0" smtClean="0">
                          <a:latin typeface="Arial" panose="020B0604020202020204" pitchFamily="34" charset="0"/>
                          <a:cs typeface="Arial" panose="020B0604020202020204" pitchFamily="34" charset="0"/>
                        </a:rPr>
                        <a:t>Income Level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Tax Rise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Amount of Tax paid ($)</a:t>
                      </a:r>
                      <a:endParaRPr lang="en-GB" sz="2000" dirty="0">
                        <a:latin typeface="Arial" panose="020B0604020202020204" pitchFamily="34" charset="0"/>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10,000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10,001</a:t>
                      </a:r>
                      <a:r>
                        <a:rPr lang="en-IE" sz="2000" baseline="0" dirty="0" smtClean="0">
                          <a:latin typeface="Arial" panose="020B0604020202020204" pitchFamily="34" charset="0"/>
                          <a:cs typeface="Arial" panose="020B0604020202020204" pitchFamily="34" charset="0"/>
                        </a:rPr>
                        <a:t> – 40,000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40,000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Total Tax</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640481953"/>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 - Regressive</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183</a:t>
            </a:r>
          </a:p>
        </p:txBody>
      </p:sp>
      <p:sp>
        <p:nvSpPr>
          <p:cNvPr id="5" name="TextBox 4"/>
          <p:cNvSpPr txBox="1"/>
          <p:nvPr/>
        </p:nvSpPr>
        <p:spPr>
          <a:xfrm>
            <a:off x="251520" y="1078285"/>
            <a:ext cx="5616624" cy="5478423"/>
          </a:xfrm>
          <a:prstGeom prst="rect">
            <a:avLst/>
          </a:prstGeom>
          <a:noFill/>
        </p:spPr>
        <p:txBody>
          <a:bodyPr wrap="square" numCol="1" rtlCol="0">
            <a:spAutoFit/>
          </a:bodyPr>
          <a:lstStyle/>
          <a:p>
            <a:pPr marL="449263" indent="-449263">
              <a:buClr>
                <a:srgbClr val="00B050"/>
              </a:buClr>
              <a:buFont typeface="Wingdings 3" panose="05040102010807070707" pitchFamily="18" charset="2"/>
              <a:buChar char=""/>
            </a:pPr>
            <a:r>
              <a:rPr lang="en-US" sz="2500" b="1" dirty="0">
                <a:solidFill>
                  <a:srgbClr val="FF0000"/>
                </a:solidFill>
              </a:rPr>
              <a:t>Regressive taxation </a:t>
            </a:r>
            <a:r>
              <a:rPr lang="en-US" sz="2500" dirty="0"/>
              <a:t>- Under this tax system, those with a higher ability to pay </a:t>
            </a:r>
            <a:r>
              <a:rPr lang="en-US" sz="2500" dirty="0" smtClean="0"/>
              <a:t>are actually </a:t>
            </a:r>
            <a:r>
              <a:rPr lang="en-US" sz="2500" dirty="0"/>
              <a:t>charged a lower rate of tax: that is, the wealthier the individual, the </a:t>
            </a:r>
            <a:r>
              <a:rPr lang="en-US" sz="2500" dirty="0" smtClean="0"/>
              <a:t>lower the </a:t>
            </a:r>
            <a:r>
              <a:rPr lang="en-US" sz="2500" dirty="0"/>
              <a:t>tax paid as a percentage </a:t>
            </a:r>
            <a:r>
              <a:rPr lang="en-US" sz="2500" dirty="0" smtClean="0"/>
              <a:t>of income </a:t>
            </a:r>
            <a:r>
              <a:rPr lang="en-US" sz="2500" dirty="0"/>
              <a:t>(</a:t>
            </a:r>
            <a:r>
              <a:rPr lang="en-US" sz="2500" dirty="0" smtClean="0"/>
              <a:t>see </a:t>
            </a:r>
            <a:r>
              <a:rPr lang="en-US" sz="2500" dirty="0"/>
              <a:t>Figure 17.2). </a:t>
            </a:r>
            <a:endParaRPr lang="en-US" sz="2500" dirty="0" smtClean="0"/>
          </a:p>
          <a:p>
            <a:pPr marL="449263" indent="-449263">
              <a:buClr>
                <a:srgbClr val="00B050"/>
              </a:buClr>
              <a:buFont typeface="Wingdings 3" panose="05040102010807070707" pitchFamily="18" charset="2"/>
              <a:buChar char=""/>
            </a:pPr>
            <a:r>
              <a:rPr lang="en-US" sz="2500" dirty="0" smtClean="0"/>
              <a:t>For example, although a </a:t>
            </a:r>
            <a:r>
              <a:rPr lang="en-US" sz="2500" dirty="0"/>
              <a:t>high-income earner pays the same amount </a:t>
            </a:r>
            <a:r>
              <a:rPr lang="en-US" sz="2500" dirty="0" smtClean="0"/>
              <a:t>of airport </a:t>
            </a:r>
            <a:r>
              <a:rPr lang="en-US" sz="2500" dirty="0"/>
              <a:t>tax or television </a:t>
            </a:r>
            <a:r>
              <a:rPr lang="en-US" sz="2500" dirty="0" smtClean="0"/>
              <a:t>license fee </a:t>
            </a:r>
            <a:r>
              <a:rPr lang="en-US" sz="2500" dirty="0"/>
              <a:t>as a less wealthy person, the amount of tax paid is a smaller proportion of </a:t>
            </a:r>
            <a:r>
              <a:rPr lang="en-US" sz="2500" dirty="0" smtClean="0"/>
              <a:t>the wealthier </a:t>
            </a:r>
            <a:r>
              <a:rPr lang="en-US" sz="2500" dirty="0"/>
              <a:t>person's income.</a:t>
            </a:r>
            <a:endParaRPr lang="en-GB" sz="2500" dirty="0"/>
          </a:p>
        </p:txBody>
      </p:sp>
      <p:sp>
        <p:nvSpPr>
          <p:cNvPr id="2" name="Rectangle 1"/>
          <p:cNvSpPr/>
          <p:nvPr/>
        </p:nvSpPr>
        <p:spPr>
          <a:xfrm>
            <a:off x="5867292" y="4077072"/>
            <a:ext cx="2946651" cy="2246769"/>
          </a:xfrm>
          <a:prstGeom prst="rect">
            <a:avLst/>
          </a:prstGeom>
        </p:spPr>
        <p:txBody>
          <a:bodyPr wrap="square">
            <a:spAutoFit/>
          </a:bodyPr>
          <a:lstStyle/>
          <a:p>
            <a:r>
              <a:rPr lang="en-GB" sz="2000" dirty="0" smtClean="0">
                <a:solidFill>
                  <a:srgbClr val="2C2C2D"/>
                </a:solidFill>
                <a:latin typeface="Arial" panose="020B0604020202020204" pitchFamily="34" charset="0"/>
                <a:cs typeface="Arial" panose="020B0604020202020204" pitchFamily="34" charset="0"/>
              </a:rPr>
              <a:t>With a specific amount of tax paid, high income earners (those at Y</a:t>
            </a:r>
            <a:r>
              <a:rPr lang="en-GB" sz="2000" baseline="-25000" dirty="0" smtClean="0">
                <a:solidFill>
                  <a:srgbClr val="2C2C2D"/>
                </a:solidFill>
                <a:latin typeface="Arial" panose="020B0604020202020204" pitchFamily="34" charset="0"/>
                <a:cs typeface="Arial" panose="020B0604020202020204" pitchFamily="34" charset="0"/>
              </a:rPr>
              <a:t>2</a:t>
            </a:r>
            <a:r>
              <a:rPr lang="en-GB" sz="2000" dirty="0" smtClean="0">
                <a:solidFill>
                  <a:srgbClr val="2C2C2D"/>
                </a:solidFill>
                <a:latin typeface="Arial" panose="020B0604020202020204" pitchFamily="34" charset="0"/>
                <a:cs typeface="Arial" panose="020B0604020202020204" pitchFamily="34" charset="0"/>
              </a:rPr>
              <a:t>) pay a smaller proportion of tax (T</a:t>
            </a:r>
            <a:r>
              <a:rPr lang="en-GB" sz="2000" baseline="-25000" dirty="0" smtClean="0">
                <a:solidFill>
                  <a:srgbClr val="2C2C2D"/>
                </a:solidFill>
                <a:latin typeface="Arial" panose="020B0604020202020204" pitchFamily="34" charset="0"/>
                <a:cs typeface="Arial" panose="020B0604020202020204" pitchFamily="34" charset="0"/>
              </a:rPr>
              <a:t>2</a:t>
            </a:r>
            <a:r>
              <a:rPr lang="en-GB" sz="2000" dirty="0" smtClean="0">
                <a:solidFill>
                  <a:srgbClr val="2C2C2D"/>
                </a:solidFill>
                <a:latin typeface="Arial" panose="020B0604020202020204" pitchFamily="34" charset="0"/>
                <a:cs typeface="Arial" panose="020B0604020202020204" pitchFamily="34" charset="0"/>
              </a:rPr>
              <a:t>) than low-income earners (those on Y</a:t>
            </a:r>
            <a:r>
              <a:rPr lang="en-GB" sz="2000" baseline="-25000" dirty="0" smtClean="0">
                <a:solidFill>
                  <a:srgbClr val="2C2C2D"/>
                </a:solidFill>
                <a:latin typeface="Arial" panose="020B0604020202020204" pitchFamily="34" charset="0"/>
                <a:cs typeface="Arial" panose="020B0604020202020204" pitchFamily="34" charset="0"/>
              </a:rPr>
              <a:t>1</a:t>
            </a:r>
            <a:r>
              <a:rPr lang="en-GB" sz="2000" dirty="0" smtClean="0">
                <a:solidFill>
                  <a:srgbClr val="2C2C2D"/>
                </a:solidFill>
                <a:latin typeface="Arial" panose="020B0604020202020204" pitchFamily="34" charset="0"/>
                <a:cs typeface="Arial" panose="020B0604020202020204" pitchFamily="34" charset="0"/>
              </a:rPr>
              <a:t>, who pay T</a:t>
            </a:r>
            <a:r>
              <a:rPr lang="en-GB" sz="2000" baseline="-25000" dirty="0" smtClean="0">
                <a:solidFill>
                  <a:srgbClr val="2C2C2D"/>
                </a:solidFill>
                <a:latin typeface="Arial" panose="020B0604020202020204" pitchFamily="34" charset="0"/>
                <a:cs typeface="Arial" panose="020B0604020202020204" pitchFamily="34" charset="0"/>
              </a:rPr>
              <a:t>1</a:t>
            </a:r>
            <a:r>
              <a:rPr lang="en-GB" sz="2000" dirty="0" smtClean="0">
                <a:solidFill>
                  <a:srgbClr val="2C2C2D"/>
                </a:solidFill>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27862" t="51969" r="45573" b="11610"/>
          <a:stretch/>
        </p:blipFill>
        <p:spPr>
          <a:xfrm>
            <a:off x="5868144" y="1484784"/>
            <a:ext cx="2945800" cy="2270720"/>
          </a:xfrm>
          <a:prstGeom prst="rect">
            <a:avLst/>
          </a:prstGeom>
        </p:spPr>
      </p:pic>
      <p:sp>
        <p:nvSpPr>
          <p:cNvPr id="7" name="Rectangle 6"/>
          <p:cNvSpPr/>
          <p:nvPr/>
        </p:nvSpPr>
        <p:spPr>
          <a:xfrm>
            <a:off x="5867293" y="1124744"/>
            <a:ext cx="3025187" cy="338554"/>
          </a:xfrm>
          <a:prstGeom prst="rect">
            <a:avLst/>
          </a:prstGeom>
        </p:spPr>
        <p:txBody>
          <a:bodyPr wrap="none">
            <a:spAutoFit/>
          </a:bodyPr>
          <a:lstStyle/>
          <a:p>
            <a:r>
              <a:rPr lang="en-GB" sz="1600" b="1" dirty="0">
                <a:solidFill>
                  <a:srgbClr val="2C2C2D"/>
                </a:solidFill>
                <a:latin typeface="Arial" panose="020B0604020202020204" pitchFamily="34" charset="0"/>
                <a:cs typeface="Arial" panose="020B0604020202020204" pitchFamily="34" charset="0"/>
              </a:rPr>
              <a:t>Figur</a:t>
            </a:r>
            <a:r>
              <a:rPr lang="en-GB" sz="1600" b="1" dirty="0">
                <a:solidFill>
                  <a:srgbClr val="4A4A4A"/>
                </a:solidFill>
                <a:latin typeface="Arial" panose="020B0604020202020204" pitchFamily="34" charset="0"/>
                <a:cs typeface="Arial" panose="020B0604020202020204" pitchFamily="34" charset="0"/>
              </a:rPr>
              <a:t>e </a:t>
            </a:r>
            <a:r>
              <a:rPr lang="en-GB" sz="1600" b="1" dirty="0">
                <a:solidFill>
                  <a:srgbClr val="2C2C2D"/>
                </a:solidFill>
                <a:latin typeface="Arial" panose="020B0604020202020204" pitchFamily="34" charset="0"/>
                <a:cs typeface="Arial" panose="020B0604020202020204" pitchFamily="34" charset="0"/>
              </a:rPr>
              <a:t>17.</a:t>
            </a:r>
            <a:r>
              <a:rPr lang="en-GB" sz="1600" b="1" dirty="0">
                <a:solidFill>
                  <a:srgbClr val="4A4A4A"/>
                </a:solidFill>
                <a:latin typeface="Arial" panose="020B0604020202020204" pitchFamily="34" charset="0"/>
                <a:cs typeface="Arial" panose="020B0604020202020204" pitchFamily="34" charset="0"/>
              </a:rPr>
              <a:t>2</a:t>
            </a:r>
            <a:r>
              <a:rPr lang="en-GB" sz="1600" dirty="0">
                <a:solidFill>
                  <a:srgbClr val="4A4A4A"/>
                </a:solidFill>
                <a:latin typeface="Arial" panose="020B0604020202020204" pitchFamily="34" charset="0"/>
                <a:cs typeface="Arial" panose="020B0604020202020204" pitchFamily="34" charset="0"/>
              </a:rPr>
              <a:t> </a:t>
            </a:r>
            <a:r>
              <a:rPr lang="en-GB" sz="1600" dirty="0" smtClean="0">
                <a:solidFill>
                  <a:srgbClr val="4A4A4A"/>
                </a:solidFill>
                <a:latin typeface="Arial" panose="020B0604020202020204" pitchFamily="34" charset="0"/>
                <a:cs typeface="Arial" panose="020B0604020202020204" pitchFamily="34" charset="0"/>
              </a:rPr>
              <a:t>- Regressive taxes</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114580"/>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700" dirty="0" smtClean="0"/>
              <a:t>5.3 – Types of Taxation - Proportional</a:t>
            </a:r>
            <a:endParaRPr lang="en-US"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183</a:t>
            </a:r>
          </a:p>
        </p:txBody>
      </p:sp>
      <p:sp>
        <p:nvSpPr>
          <p:cNvPr id="5" name="TextBox 4"/>
          <p:cNvSpPr txBox="1"/>
          <p:nvPr/>
        </p:nvSpPr>
        <p:spPr>
          <a:xfrm>
            <a:off x="251520" y="1078285"/>
            <a:ext cx="8568952" cy="5647700"/>
          </a:xfrm>
          <a:prstGeom prst="rect">
            <a:avLst/>
          </a:prstGeom>
          <a:solidFill>
            <a:schemeClr val="accent6">
              <a:lumMod val="60000"/>
              <a:lumOff val="40000"/>
            </a:schemeClr>
          </a:solidFill>
          <a:ln w="57150">
            <a:solidFill>
              <a:srgbClr val="002060"/>
            </a:solidFill>
          </a:ln>
        </p:spPr>
        <p:txBody>
          <a:bodyPr wrap="square" numCol="1" rtlCol="0">
            <a:spAutoFit/>
          </a:bodyPr>
          <a:lstStyle/>
          <a:p>
            <a:pPr>
              <a:buClr>
                <a:srgbClr val="00B050"/>
              </a:buClr>
            </a:pPr>
            <a:r>
              <a:rPr lang="en-US" sz="1900" b="1" dirty="0"/>
              <a:t>Activity</a:t>
            </a:r>
          </a:p>
          <a:p>
            <a:pPr marL="449263" indent="-449263">
              <a:buClr>
                <a:srgbClr val="00B050"/>
              </a:buClr>
              <a:buFont typeface="Wingdings 3" panose="05040102010807070707" pitchFamily="18" charset="2"/>
              <a:buChar char=""/>
            </a:pPr>
            <a:r>
              <a:rPr lang="en-US" sz="1900" dirty="0" smtClean="0"/>
              <a:t>Copy the table below</a:t>
            </a:r>
            <a:r>
              <a:rPr lang="en-US" sz="1900" dirty="0"/>
              <a:t>. </a:t>
            </a:r>
            <a:r>
              <a:rPr lang="en-US" sz="1900" dirty="0" smtClean="0"/>
              <a:t>Place ticks in the correct boxes to identify whether the tax is direct or indirect. The first one has been completed as an example.</a:t>
            </a:r>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US" sz="1900" dirty="0"/>
          </a:p>
          <a:p>
            <a:pPr marL="449263" indent="-449263">
              <a:buClr>
                <a:srgbClr val="00B050"/>
              </a:buClr>
              <a:buFont typeface="Wingdings 3" panose="05040102010807070707" pitchFamily="18" charset="2"/>
              <a:buChar char=""/>
            </a:pPr>
            <a:endParaRPr lang="en-US" sz="1900" dirty="0" smtClean="0"/>
          </a:p>
          <a:p>
            <a:pPr marL="449263" indent="-449263">
              <a:buClr>
                <a:srgbClr val="00B050"/>
              </a:buClr>
              <a:buFont typeface="Wingdings 3" panose="05040102010807070707" pitchFamily="18" charset="2"/>
              <a:buChar char=""/>
            </a:pPr>
            <a:endParaRPr lang="en-GB" sz="1900" dirty="0"/>
          </a:p>
        </p:txBody>
      </p:sp>
      <p:graphicFrame>
        <p:nvGraphicFramePr>
          <p:cNvPr id="6" name="Table 5"/>
          <p:cNvGraphicFramePr>
            <a:graphicFrameLocks noGrp="1"/>
          </p:cNvGraphicFramePr>
          <p:nvPr>
            <p:extLst>
              <p:ext uri="{D42A27DB-BD31-4B8C-83A1-F6EECF244321}">
                <p14:modId xmlns:p14="http://schemas.microsoft.com/office/powerpoint/2010/main" val="1233371787"/>
              </p:ext>
            </p:extLst>
          </p:nvPr>
        </p:nvGraphicFramePr>
        <p:xfrm>
          <a:off x="395536" y="2276872"/>
          <a:ext cx="8280921" cy="4358640"/>
        </p:xfrm>
        <a:graphic>
          <a:graphicData uri="http://schemas.openxmlformats.org/drawingml/2006/table">
            <a:tbl>
              <a:tblPr firstRow="1" bandRow="1">
                <a:tableStyleId>{5C22544A-7EE6-4342-B048-85BDC9FD1C3A}</a:tableStyleId>
              </a:tblPr>
              <a:tblGrid>
                <a:gridCol w="2760307"/>
                <a:gridCol w="2760307"/>
                <a:gridCol w="2760307"/>
              </a:tblGrid>
              <a:tr h="329423">
                <a:tc>
                  <a:txBody>
                    <a:bodyPr/>
                    <a:lstStyle/>
                    <a:p>
                      <a:r>
                        <a:rPr lang="en-IE" sz="1600" dirty="0" smtClean="0">
                          <a:latin typeface="Arial" panose="020B0604020202020204" pitchFamily="34" charset="0"/>
                          <a:cs typeface="Arial" panose="020B0604020202020204" pitchFamily="34" charset="0"/>
                        </a:rPr>
                        <a:t>Tax</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Direct</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Indirect</a:t>
                      </a:r>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Airport tax</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pPr algn="ctr"/>
                      <a:r>
                        <a:rPr lang="en-GB" sz="1600" b="1" dirty="0" smtClean="0">
                          <a:latin typeface="Arial" panose="020B0604020202020204" pitchFamily="34" charset="0"/>
                          <a:cs typeface="Arial" panose="020B0604020202020204" pitchFamily="34" charset="0"/>
                          <a:sym typeface="Wingdings 2" panose="05020102010507070707" pitchFamily="18" charset="2"/>
                        </a:rPr>
                        <a:t></a:t>
                      </a:r>
                      <a:endParaRPr lang="en-GB" sz="1600" b="1"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Capital gains tax</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Carbon tax</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Corporation tax</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Customs duties</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Excise duties</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Income tax</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Inheritance tax</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Stamp duty</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Tariffs</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VAT or GST</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329423">
                <a:tc>
                  <a:txBody>
                    <a:bodyPr/>
                    <a:lstStyle/>
                    <a:p>
                      <a:r>
                        <a:rPr lang="en-IE" sz="1600" dirty="0" smtClean="0">
                          <a:latin typeface="Arial" panose="020B0604020202020204" pitchFamily="34" charset="0"/>
                          <a:cs typeface="Arial" panose="020B0604020202020204" pitchFamily="34" charset="0"/>
                        </a:rPr>
                        <a:t>Windfall tax</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337711595"/>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184</a:t>
            </a:r>
          </a:p>
        </p:txBody>
      </p:sp>
      <p:sp>
        <p:nvSpPr>
          <p:cNvPr id="5" name="TextBox 4"/>
          <p:cNvSpPr txBox="1"/>
          <p:nvPr/>
        </p:nvSpPr>
        <p:spPr>
          <a:xfrm>
            <a:off x="251520" y="1078285"/>
            <a:ext cx="8568952" cy="5693866"/>
          </a:xfrm>
          <a:prstGeom prst="rect">
            <a:avLst/>
          </a:prstGeom>
          <a:noFill/>
        </p:spPr>
        <p:txBody>
          <a:bodyPr wrap="square" numCol="1" rtlCol="0">
            <a:spAutoFit/>
          </a:bodyPr>
          <a:lstStyle/>
          <a:p>
            <a:pPr>
              <a:buClr>
                <a:srgbClr val="00B050"/>
              </a:buClr>
            </a:pPr>
            <a:r>
              <a:rPr lang="en-US" sz="2600" b="1" dirty="0">
                <a:solidFill>
                  <a:srgbClr val="FF0000"/>
                </a:solidFill>
              </a:rPr>
              <a:t>Exam practice</a:t>
            </a:r>
          </a:p>
          <a:p>
            <a:pPr marL="361950" indent="-361950">
              <a:buClr>
                <a:srgbClr val="00B050"/>
              </a:buClr>
              <a:buFont typeface="Wingdings 3" panose="05040102010807070707" pitchFamily="18" charset="2"/>
              <a:buChar char=""/>
            </a:pPr>
            <a:r>
              <a:rPr lang="en-US" sz="2600" dirty="0">
                <a:solidFill>
                  <a:srgbClr val="FF0000"/>
                </a:solidFill>
              </a:rPr>
              <a:t>Study the data below and answer the questions that </a:t>
            </a:r>
            <a:r>
              <a:rPr lang="en-US" sz="2600" dirty="0" smtClean="0">
                <a:solidFill>
                  <a:srgbClr val="FF0000"/>
                </a:solidFill>
              </a:rPr>
              <a:t>follow. </a:t>
            </a:r>
          </a:p>
          <a:p>
            <a:pPr marL="361950" indent="-361950">
              <a:buClr>
                <a:srgbClr val="00B050"/>
              </a:buClr>
              <a:buFont typeface="Wingdings 3" panose="05040102010807070707" pitchFamily="18" charset="2"/>
              <a:buChar char=""/>
            </a:pPr>
            <a:endParaRPr lang="en-US" sz="2600" dirty="0" smtClean="0">
              <a:solidFill>
                <a:srgbClr val="FF0000"/>
              </a:solidFill>
            </a:endParaRPr>
          </a:p>
          <a:p>
            <a:pPr marL="361950" indent="-361950">
              <a:buClr>
                <a:srgbClr val="00B050"/>
              </a:buClr>
              <a:buFont typeface="Wingdings 3" panose="05040102010807070707" pitchFamily="18" charset="2"/>
              <a:buChar char=""/>
            </a:pPr>
            <a:endParaRPr lang="en-US" sz="2600" dirty="0">
              <a:solidFill>
                <a:srgbClr val="FF0000"/>
              </a:solidFill>
            </a:endParaRPr>
          </a:p>
          <a:p>
            <a:pPr marL="361950" indent="-361950">
              <a:buClr>
                <a:srgbClr val="00B050"/>
              </a:buClr>
              <a:buFont typeface="Wingdings 3" panose="05040102010807070707" pitchFamily="18" charset="2"/>
              <a:buChar char=""/>
            </a:pPr>
            <a:endParaRPr lang="en-US" sz="2600" dirty="0" smtClean="0">
              <a:solidFill>
                <a:srgbClr val="FF0000"/>
              </a:solidFill>
            </a:endParaRPr>
          </a:p>
          <a:p>
            <a:pPr marL="361950" indent="-361950">
              <a:buClr>
                <a:srgbClr val="00B050"/>
              </a:buClr>
              <a:buFont typeface="Wingdings 3" panose="05040102010807070707" pitchFamily="18" charset="2"/>
              <a:buChar char=""/>
            </a:pPr>
            <a:endParaRPr lang="en-US" sz="2600" dirty="0">
              <a:solidFill>
                <a:srgbClr val="FF0000"/>
              </a:solidFill>
            </a:endParaRPr>
          </a:p>
          <a:p>
            <a:pPr marL="361950" indent="-361950">
              <a:buClr>
                <a:srgbClr val="00B050"/>
              </a:buClr>
              <a:buFont typeface="Wingdings 3" panose="05040102010807070707" pitchFamily="18" charset="2"/>
              <a:buChar char=""/>
            </a:pPr>
            <a:endParaRPr lang="en-US" sz="2600" dirty="0" smtClean="0">
              <a:solidFill>
                <a:srgbClr val="FF0000"/>
              </a:solidFill>
            </a:endParaRPr>
          </a:p>
          <a:p>
            <a:pPr marL="361950" indent="-361950">
              <a:buClr>
                <a:srgbClr val="00B050"/>
              </a:buClr>
              <a:buFont typeface="Wingdings 3" panose="05040102010807070707" pitchFamily="18" charset="2"/>
              <a:buChar char=""/>
            </a:pPr>
            <a:endParaRPr lang="en-US" sz="2600" dirty="0" smtClean="0">
              <a:solidFill>
                <a:srgbClr val="FF0000"/>
              </a:solidFill>
            </a:endParaRPr>
          </a:p>
          <a:p>
            <a:pPr marL="361950" indent="-361950">
              <a:buClr>
                <a:srgbClr val="00B050"/>
              </a:buClr>
              <a:buFont typeface="Wingdings 3" panose="05040102010807070707" pitchFamily="18" charset="2"/>
              <a:buChar char=""/>
            </a:pPr>
            <a:endParaRPr lang="en-US" sz="2600" dirty="0">
              <a:solidFill>
                <a:srgbClr val="FF0000"/>
              </a:solidFill>
            </a:endParaRPr>
          </a:p>
          <a:p>
            <a:pPr marL="457200" indent="-457200">
              <a:buClr>
                <a:srgbClr val="00B050"/>
              </a:buClr>
              <a:buFont typeface="+mj-lt"/>
              <a:buAutoNum type="alphaLcParenR"/>
              <a:tabLst>
                <a:tab pos="8332788" algn="r"/>
              </a:tabLst>
            </a:pPr>
            <a:r>
              <a:rPr lang="en-US" sz="2600" dirty="0" smtClean="0">
                <a:solidFill>
                  <a:srgbClr val="FF0000"/>
                </a:solidFill>
              </a:rPr>
              <a:t>Identify </a:t>
            </a:r>
            <a:r>
              <a:rPr lang="en-US" sz="2600" dirty="0">
                <a:solidFill>
                  <a:srgbClr val="FF0000"/>
                </a:solidFill>
              </a:rPr>
              <a:t>the tax (A, B or C) that is progressive. </a:t>
            </a:r>
            <a:r>
              <a:rPr lang="en-US" sz="2600" dirty="0" smtClean="0">
                <a:solidFill>
                  <a:srgbClr val="FF0000"/>
                </a:solidFill>
              </a:rPr>
              <a:t>	(1</a:t>
            </a:r>
            <a:r>
              <a:rPr lang="en-US" sz="2600" dirty="0">
                <a:solidFill>
                  <a:srgbClr val="FF0000"/>
                </a:solidFill>
              </a:rPr>
              <a:t>)</a:t>
            </a:r>
          </a:p>
          <a:p>
            <a:pPr marL="457200" indent="-457200">
              <a:buClr>
                <a:srgbClr val="00B050"/>
              </a:buClr>
              <a:buFont typeface="+mj-lt"/>
              <a:buAutoNum type="alphaLcParenR"/>
              <a:tabLst>
                <a:tab pos="8332788" algn="r"/>
              </a:tabLst>
            </a:pPr>
            <a:r>
              <a:rPr lang="en-US" sz="2600" dirty="0" smtClean="0">
                <a:solidFill>
                  <a:srgbClr val="FF0000"/>
                </a:solidFill>
              </a:rPr>
              <a:t>Identify </a:t>
            </a:r>
            <a:r>
              <a:rPr lang="en-US" sz="2600" dirty="0">
                <a:solidFill>
                  <a:srgbClr val="FF0000"/>
                </a:solidFill>
              </a:rPr>
              <a:t>the tax (A, B or C) that is proportional. </a:t>
            </a:r>
            <a:r>
              <a:rPr lang="en-US" sz="2600" dirty="0" smtClean="0">
                <a:solidFill>
                  <a:srgbClr val="FF0000"/>
                </a:solidFill>
              </a:rPr>
              <a:t>	(1</a:t>
            </a:r>
            <a:r>
              <a:rPr lang="en-US" sz="2600" dirty="0">
                <a:solidFill>
                  <a:srgbClr val="FF0000"/>
                </a:solidFill>
              </a:rPr>
              <a:t>)</a:t>
            </a:r>
          </a:p>
          <a:p>
            <a:pPr marL="457200" indent="-457200">
              <a:buClr>
                <a:srgbClr val="00B050"/>
              </a:buClr>
              <a:buFont typeface="+mj-lt"/>
              <a:buAutoNum type="alphaLcParenR"/>
              <a:tabLst>
                <a:tab pos="8332788" algn="r"/>
              </a:tabLst>
            </a:pPr>
            <a:r>
              <a:rPr lang="en-US" sz="2600" dirty="0" smtClean="0">
                <a:solidFill>
                  <a:srgbClr val="FF0000"/>
                </a:solidFill>
              </a:rPr>
              <a:t>Distinguish </a:t>
            </a:r>
            <a:r>
              <a:rPr lang="en-US" sz="2600" dirty="0">
                <a:solidFill>
                  <a:srgbClr val="FF0000"/>
                </a:solidFill>
              </a:rPr>
              <a:t>between a regressive and a proportional tax. </a:t>
            </a:r>
            <a:r>
              <a:rPr lang="en-US" sz="2600" dirty="0" smtClean="0">
                <a:solidFill>
                  <a:srgbClr val="FF0000"/>
                </a:solidFill>
              </a:rPr>
              <a:t>	(2)</a:t>
            </a:r>
            <a:endParaRPr lang="en-US" sz="26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551664994"/>
              </p:ext>
            </p:extLst>
          </p:nvPr>
        </p:nvGraphicFramePr>
        <p:xfrm>
          <a:off x="323528" y="2419712"/>
          <a:ext cx="8460190" cy="2377440"/>
        </p:xfrm>
        <a:graphic>
          <a:graphicData uri="http://schemas.openxmlformats.org/drawingml/2006/table">
            <a:tbl>
              <a:tblPr firstRow="1" bandRow="1">
                <a:tableStyleId>{5C22544A-7EE6-4342-B048-85BDC9FD1C3A}</a:tableStyleId>
              </a:tblPr>
              <a:tblGrid>
                <a:gridCol w="2592288"/>
                <a:gridCol w="1955967"/>
                <a:gridCol w="1955968"/>
                <a:gridCol w="1955967"/>
              </a:tblGrid>
              <a:tr h="198120">
                <a:tc rowSpan="2">
                  <a:txBody>
                    <a:bodyPr/>
                    <a:lstStyle/>
                    <a:p>
                      <a:pPr algn="l"/>
                      <a:r>
                        <a:rPr lang="en-IE" sz="2000" dirty="0" smtClean="0">
                          <a:latin typeface="Arial" panose="020B0604020202020204" pitchFamily="34" charset="0"/>
                          <a:cs typeface="Arial" panose="020B0604020202020204" pitchFamily="34" charset="0"/>
                        </a:rPr>
                        <a:t>Income ($ per year)</a:t>
                      </a:r>
                      <a:endParaRPr lang="en-GB" sz="2000" dirty="0">
                        <a:latin typeface="Arial" panose="020B0604020202020204" pitchFamily="34" charset="0"/>
                        <a:cs typeface="Arial" panose="020B0604020202020204" pitchFamily="34" charset="0"/>
                      </a:endParaRPr>
                    </a:p>
                  </a:txBody>
                  <a:tcPr/>
                </a:tc>
                <a:tc gridSpan="3">
                  <a:txBody>
                    <a:bodyPr/>
                    <a:lstStyle/>
                    <a:p>
                      <a:pPr algn="ctr"/>
                      <a:r>
                        <a:rPr lang="en-IE" sz="2000" dirty="0" smtClean="0">
                          <a:latin typeface="Arial" panose="020B0604020202020204" pitchFamily="34" charset="0"/>
                          <a:cs typeface="Arial" panose="020B0604020202020204" pitchFamily="34" charset="0"/>
                        </a:rPr>
                        <a:t>Tax paid per year  ($)</a:t>
                      </a:r>
                      <a:endParaRPr lang="en-GB" sz="2000" dirty="0">
                        <a:latin typeface="Arial" panose="020B0604020202020204" pitchFamily="34" charset="0"/>
                        <a:cs typeface="Arial" panose="020B0604020202020204" pitchFamily="34" charset="0"/>
                      </a:endParaRPr>
                    </a:p>
                  </a:txBody>
                  <a:tcPr/>
                </a:tc>
                <a:tc hMerge="1">
                  <a:txBody>
                    <a:bodyPr/>
                    <a:lstStyle/>
                    <a:p>
                      <a:endParaRPr lang="en-GB"/>
                    </a:p>
                  </a:txBody>
                  <a:tcPr/>
                </a:tc>
                <a:tc hMerge="1">
                  <a:txBody>
                    <a:bodyPr/>
                    <a:lstStyle/>
                    <a:p>
                      <a:endParaRPr lang="en-GB"/>
                    </a:p>
                  </a:txBody>
                  <a:tcPr/>
                </a:tc>
              </a:tr>
              <a:tr h="198120">
                <a:tc vMerge="1">
                  <a:txBody>
                    <a:bodyPr/>
                    <a:lstStyle/>
                    <a:p>
                      <a:endParaRPr lang="en-GB"/>
                    </a:p>
                  </a:txBody>
                  <a:tcPr/>
                </a:tc>
                <a:tc>
                  <a:txBody>
                    <a:bodyPr/>
                    <a:lstStyle/>
                    <a:p>
                      <a:pPr algn="ctr"/>
                      <a:r>
                        <a:rPr lang="en-IE" sz="2000" b="1" dirty="0" smtClean="0">
                          <a:latin typeface="Arial" panose="020B0604020202020204" pitchFamily="34" charset="0"/>
                          <a:cs typeface="Arial" panose="020B0604020202020204" pitchFamily="34" charset="0"/>
                        </a:rPr>
                        <a:t>Tax</a:t>
                      </a:r>
                      <a:r>
                        <a:rPr lang="en-IE" sz="2000" b="1" baseline="0" dirty="0" smtClean="0">
                          <a:latin typeface="Arial" panose="020B0604020202020204" pitchFamily="34" charset="0"/>
                          <a:cs typeface="Arial" panose="020B0604020202020204" pitchFamily="34" charset="0"/>
                        </a:rPr>
                        <a:t> A</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Tax B</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Tax C</a:t>
                      </a:r>
                      <a:endParaRPr lang="en-GB" sz="2000" b="1" dirty="0">
                        <a:latin typeface="Arial" panose="020B0604020202020204" pitchFamily="34" charset="0"/>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10,000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1000</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1000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1000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15,00</a:t>
                      </a:r>
                      <a:r>
                        <a:rPr lang="en-IE" sz="2000" baseline="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smtClean="0">
                          <a:latin typeface="Arial" panose="020B0604020202020204" pitchFamily="34" charset="0"/>
                          <a:cs typeface="Arial" panose="020B0604020202020204" pitchFamily="34" charset="0"/>
                        </a:rPr>
                        <a:t>1000</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1800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1500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20,000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smtClean="0">
                          <a:latin typeface="Arial" panose="020B0604020202020204" pitchFamily="34" charset="0"/>
                          <a:cs typeface="Arial" panose="020B0604020202020204" pitchFamily="34" charset="0"/>
                        </a:rPr>
                        <a:t>1000</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3000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2000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r>
              <a:tr h="370840">
                <a:tc>
                  <a:txBody>
                    <a:bodyPr/>
                    <a:lstStyle/>
                    <a:p>
                      <a:pPr algn="l"/>
                      <a:r>
                        <a:rPr lang="en-IE" sz="2000" dirty="0" smtClean="0">
                          <a:latin typeface="Arial" panose="020B0604020202020204" pitchFamily="34" charset="0"/>
                          <a:cs typeface="Arial" panose="020B0604020202020204" pitchFamily="34" charset="0"/>
                        </a:rPr>
                        <a:t>25,000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1000</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4500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IE" sz="2000" kern="1200" dirty="0" smtClean="0">
                          <a:solidFill>
                            <a:schemeClr val="dk1"/>
                          </a:solidFill>
                          <a:latin typeface="Arial" panose="020B0604020202020204" pitchFamily="34" charset="0"/>
                          <a:ea typeface="+mn-ea"/>
                          <a:cs typeface="Arial" panose="020B0604020202020204" pitchFamily="34" charset="0"/>
                        </a:rPr>
                        <a:t>2500</a:t>
                      </a:r>
                      <a:endParaRPr kumimoji="0" lang="en-GB" sz="2000" kern="120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
        <p:nvSpPr>
          <p:cNvPr id="6" name="TextBox 5">
            <a:hlinkClick r:id="rId3" action="ppaction://hlinkfile"/>
          </p:cNvPr>
          <p:cNvSpPr txBox="1"/>
          <p:nvPr/>
        </p:nvSpPr>
        <p:spPr>
          <a:xfrm flipH="1">
            <a:off x="8316416" y="1052736"/>
            <a:ext cx="504056" cy="1015663"/>
          </a:xfrm>
          <a:prstGeom prst="rect">
            <a:avLst/>
          </a:prstGeom>
          <a:noFill/>
        </p:spPr>
        <p:txBody>
          <a:bodyPr wrap="squar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30867240"/>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184</a:t>
            </a:r>
          </a:p>
        </p:txBody>
      </p:sp>
      <p:sp>
        <p:nvSpPr>
          <p:cNvPr id="5" name="TextBox 4"/>
          <p:cNvSpPr txBox="1"/>
          <p:nvPr/>
        </p:nvSpPr>
        <p:spPr>
          <a:xfrm>
            <a:off x="251520" y="1078285"/>
            <a:ext cx="8568952" cy="3416320"/>
          </a:xfrm>
          <a:prstGeom prst="rect">
            <a:avLst/>
          </a:prstGeom>
          <a:noFill/>
        </p:spPr>
        <p:txBody>
          <a:bodyPr wrap="square" numCol="1" rtlCol="0">
            <a:spAutoFit/>
          </a:bodyPr>
          <a:lstStyle/>
          <a:p>
            <a:pPr marL="514350" indent="-514350">
              <a:buClr>
                <a:srgbClr val="00B050"/>
              </a:buClr>
              <a:buFont typeface="+mj-lt"/>
              <a:buAutoNum type="arabicPeriod" startAt="2"/>
            </a:pPr>
            <a:r>
              <a:rPr lang="en-US" sz="3600" dirty="0">
                <a:solidFill>
                  <a:srgbClr val="FF0000"/>
                </a:solidFill>
              </a:rPr>
              <a:t>Study the tax system for the three countries below. Calculate </a:t>
            </a:r>
            <a:r>
              <a:rPr lang="en-US" sz="3600" dirty="0" smtClean="0">
                <a:solidFill>
                  <a:srgbClr val="FF0000"/>
                </a:solidFill>
              </a:rPr>
              <a:t>the percentage </a:t>
            </a:r>
            <a:r>
              <a:rPr lang="en-US" sz="3600" dirty="0">
                <a:solidFill>
                  <a:srgbClr val="FF0000"/>
                </a:solidFill>
              </a:rPr>
              <a:t>of tax paid on each level of income and identify </a:t>
            </a:r>
            <a:r>
              <a:rPr lang="en-US" sz="3600" dirty="0" smtClean="0">
                <a:solidFill>
                  <a:srgbClr val="FF0000"/>
                </a:solidFill>
              </a:rPr>
              <a:t>whether the </a:t>
            </a:r>
            <a:r>
              <a:rPr lang="en-US" sz="3600" dirty="0">
                <a:solidFill>
                  <a:srgbClr val="FF0000"/>
                </a:solidFill>
              </a:rPr>
              <a:t>tax systems are progressive, regressive or proportional. </a:t>
            </a:r>
            <a:r>
              <a:rPr lang="en-US" sz="3600" dirty="0" smtClean="0">
                <a:solidFill>
                  <a:srgbClr val="FF0000"/>
                </a:solidFill>
              </a:rPr>
              <a:t>(6</a:t>
            </a:r>
            <a:r>
              <a:rPr lang="en-US" sz="3600" dirty="0">
                <a:solidFill>
                  <a:srgbClr val="FF0000"/>
                </a:solidFill>
              </a:rPr>
              <a:t>)</a:t>
            </a:r>
          </a:p>
        </p:txBody>
      </p:sp>
      <p:graphicFrame>
        <p:nvGraphicFramePr>
          <p:cNvPr id="3" name="Table 2"/>
          <p:cNvGraphicFramePr>
            <a:graphicFrameLocks noGrp="1"/>
          </p:cNvGraphicFramePr>
          <p:nvPr>
            <p:extLst>
              <p:ext uri="{D42A27DB-BD31-4B8C-83A1-F6EECF244321}">
                <p14:modId xmlns:p14="http://schemas.microsoft.com/office/powerpoint/2010/main" val="2955306562"/>
              </p:ext>
            </p:extLst>
          </p:nvPr>
        </p:nvGraphicFramePr>
        <p:xfrm>
          <a:off x="348208" y="4473912"/>
          <a:ext cx="8472264" cy="2123440"/>
        </p:xfrm>
        <a:graphic>
          <a:graphicData uri="http://schemas.openxmlformats.org/drawingml/2006/table">
            <a:tbl>
              <a:tblPr firstRow="1" bandRow="1">
                <a:tableStyleId>{5C22544A-7EE6-4342-B048-85BDC9FD1C3A}</a:tableStyleId>
              </a:tblPr>
              <a:tblGrid>
                <a:gridCol w="1412044"/>
                <a:gridCol w="1412044"/>
                <a:gridCol w="1412044"/>
                <a:gridCol w="1412044"/>
                <a:gridCol w="1412044"/>
                <a:gridCol w="1412044"/>
              </a:tblGrid>
              <a:tr h="370840">
                <a:tc gridSpan="2">
                  <a:txBody>
                    <a:bodyPr/>
                    <a:lstStyle/>
                    <a:p>
                      <a:pPr algn="ctr"/>
                      <a:r>
                        <a:rPr lang="en-IE" dirty="0" smtClean="0">
                          <a:latin typeface="Arial" panose="020B0604020202020204" pitchFamily="34" charset="0"/>
                          <a:cs typeface="Arial" panose="020B0604020202020204" pitchFamily="34" charset="0"/>
                        </a:rPr>
                        <a:t>Tax System A</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c gridSpan="2">
                  <a:txBody>
                    <a:bodyPr/>
                    <a:lstStyle/>
                    <a:p>
                      <a:pPr algn="ctr"/>
                      <a:r>
                        <a:rPr lang="en-IE" dirty="0" smtClean="0">
                          <a:latin typeface="Arial" panose="020B0604020202020204" pitchFamily="34" charset="0"/>
                          <a:cs typeface="Arial" panose="020B0604020202020204" pitchFamily="34" charset="0"/>
                        </a:rPr>
                        <a:t>Tax System B</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c gridSpan="2">
                  <a:txBody>
                    <a:bodyPr/>
                    <a:lstStyle/>
                    <a:p>
                      <a:pPr algn="ctr"/>
                      <a:r>
                        <a:rPr lang="en-IE" dirty="0" smtClean="0">
                          <a:latin typeface="Arial" panose="020B0604020202020204" pitchFamily="34" charset="0"/>
                          <a:cs typeface="Arial" panose="020B0604020202020204" pitchFamily="34" charset="0"/>
                        </a:rPr>
                        <a:t>Tax System C</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a:txBody>
                    <a:bodyPr/>
                    <a:lstStyle/>
                    <a:p>
                      <a:pPr algn="ctr"/>
                      <a:r>
                        <a:rPr lang="en-IE" dirty="0" smtClean="0">
                          <a:latin typeface="Arial" panose="020B0604020202020204" pitchFamily="34" charset="0"/>
                          <a:cs typeface="Arial" panose="020B0604020202020204" pitchFamily="34" charset="0"/>
                        </a:rPr>
                        <a:t>Annual Income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Amount of tax paid</a:t>
                      </a:r>
                      <a:r>
                        <a:rPr lang="en-IE" baseline="0"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Annual Income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Amount of tax paid</a:t>
                      </a:r>
                      <a:r>
                        <a:rPr lang="en-IE" baseline="0"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Annual Income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Amount of tax paid</a:t>
                      </a:r>
                      <a:r>
                        <a:rPr lang="en-IE" baseline="0"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4500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8,000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800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1800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20,000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2800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45,000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11,250</a:t>
                      </a:r>
                      <a:endParaRPr lang="en-GB" dirty="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flipH="1">
            <a:off x="8100392" y="1340768"/>
            <a:ext cx="504056" cy="1015663"/>
          </a:xfrm>
          <a:prstGeom prst="rect">
            <a:avLst/>
          </a:prstGeom>
          <a:noFill/>
        </p:spPr>
        <p:txBody>
          <a:bodyPr wrap="squar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288416923"/>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185</a:t>
            </a:r>
          </a:p>
        </p:txBody>
      </p:sp>
      <p:graphicFrame>
        <p:nvGraphicFramePr>
          <p:cNvPr id="3" name="Table 2"/>
          <p:cNvGraphicFramePr>
            <a:graphicFrameLocks noGrp="1"/>
          </p:cNvGraphicFramePr>
          <p:nvPr>
            <p:extLst>
              <p:ext uri="{D42A27DB-BD31-4B8C-83A1-F6EECF244321}">
                <p14:modId xmlns:p14="http://schemas.microsoft.com/office/powerpoint/2010/main" val="897140316"/>
              </p:ext>
            </p:extLst>
          </p:nvPr>
        </p:nvGraphicFramePr>
        <p:xfrm>
          <a:off x="251520" y="1052736"/>
          <a:ext cx="8568952" cy="5597360"/>
        </p:xfrm>
        <a:graphic>
          <a:graphicData uri="http://schemas.openxmlformats.org/drawingml/2006/table">
            <a:tbl>
              <a:tblPr firstRow="1" bandRow="1">
                <a:tableStyleId>{5C22544A-7EE6-4342-B048-85BDC9FD1C3A}</a:tableStyleId>
              </a:tblPr>
              <a:tblGrid>
                <a:gridCol w="1893574"/>
                <a:gridCol w="6675378"/>
              </a:tblGrid>
              <a:tr h="360040">
                <a:tc>
                  <a:txBody>
                    <a:bodyPr/>
                    <a:lstStyle/>
                    <a:p>
                      <a:pPr algn="l"/>
                      <a:r>
                        <a:rPr lang="en-IE" sz="1600" dirty="0" smtClean="0">
                          <a:latin typeface="Arial" panose="020B0604020202020204" pitchFamily="34" charset="0"/>
                          <a:cs typeface="Arial" panose="020B0604020202020204" pitchFamily="34" charset="0"/>
                        </a:rPr>
                        <a:t>Taxes</a:t>
                      </a:r>
                      <a:endParaRPr lang="en-GB" sz="1600" dirty="0">
                        <a:latin typeface="Arial" panose="020B0604020202020204" pitchFamily="34" charset="0"/>
                        <a:cs typeface="Arial" panose="020B0604020202020204" pitchFamily="34" charset="0"/>
                      </a:endParaRPr>
                    </a:p>
                  </a:txBody>
                  <a:tcPr/>
                </a:tc>
                <a:tc>
                  <a:txBody>
                    <a:bodyPr/>
                    <a:lstStyle/>
                    <a:p>
                      <a:pPr algn="l"/>
                      <a:r>
                        <a:rPr lang="en-IE" sz="1600" dirty="0" smtClean="0">
                          <a:latin typeface="Arial" panose="020B0604020202020204" pitchFamily="34" charset="0"/>
                          <a:cs typeface="Arial" panose="020B0604020202020204" pitchFamily="34" charset="0"/>
                        </a:rPr>
                        <a:t>Definition</a:t>
                      </a:r>
                      <a:endParaRPr lang="en-GB" sz="1600" dirty="0">
                        <a:latin typeface="Arial" panose="020B0604020202020204" pitchFamily="34" charset="0"/>
                        <a:cs typeface="Arial" panose="020B0604020202020204" pitchFamily="34" charset="0"/>
                      </a:endParaRPr>
                    </a:p>
                  </a:txBody>
                  <a:tcPr/>
                </a:tc>
              </a:tr>
              <a:tr h="380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Income Tax</a:t>
                      </a:r>
                      <a:endParaRPr lang="en-GB" sz="1600" dirty="0" smtClean="0">
                        <a:latin typeface="Arial" panose="020B0604020202020204" pitchFamily="34" charset="0"/>
                        <a:cs typeface="Arial" panose="020B0604020202020204" pitchFamily="34" charset="0"/>
                      </a:endParaRPr>
                    </a:p>
                    <a:p>
                      <a:pPr algn="l"/>
                      <a:endParaRPr lang="en-GB" sz="1600" dirty="0">
                        <a:latin typeface="Arial" panose="020B0604020202020204" pitchFamily="34" charset="0"/>
                        <a:cs typeface="Arial" panose="020B0604020202020204" pitchFamily="34" charset="0"/>
                      </a:endParaRPr>
                    </a:p>
                  </a:txBody>
                  <a:tcPr/>
                </a:tc>
                <a:tc>
                  <a:txBody>
                    <a:bodyPr/>
                    <a:lstStyle/>
                    <a:p>
                      <a:pPr algn="l"/>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Levied on personal incomes (wages, interest, rent and dividends). In most countries, this is the main source of tax revenues.</a:t>
                      </a:r>
                      <a:endParaRPr lang="en-GB" sz="1600" dirty="0">
                        <a:latin typeface="Arial" panose="020B0604020202020204" pitchFamily="34" charset="0"/>
                        <a:cs typeface="Arial" panose="020B0604020202020204" pitchFamily="34" charset="0"/>
                      </a:endParaRPr>
                    </a:p>
                  </a:txBody>
                  <a:tcPr/>
                </a:tc>
              </a:tr>
              <a:tr h="3760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Corporation Tax</a:t>
                      </a:r>
                      <a:endParaRPr lang="en-GB" sz="1600" dirty="0" smtClean="0">
                        <a:latin typeface="Arial" panose="020B0604020202020204" pitchFamily="34" charset="0"/>
                        <a:cs typeface="Arial" panose="020B0604020202020204" pitchFamily="34" charset="0"/>
                      </a:endParaRPr>
                    </a:p>
                  </a:txBody>
                  <a:tcPr/>
                </a:tc>
                <a:tc>
                  <a:txBody>
                    <a:bodyPr/>
                    <a:lstStyle/>
                    <a:p>
                      <a:pPr algn="l"/>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 direct tax on the profits of businesses.</a:t>
                      </a:r>
                      <a:endParaRPr lang="en-GB" sz="1600" dirty="0">
                        <a:latin typeface="Arial" panose="020B0604020202020204" pitchFamily="34" charset="0"/>
                        <a:cs typeface="Arial" panose="020B0604020202020204" pitchFamily="34" charset="0"/>
                      </a:endParaRPr>
                    </a:p>
                  </a:txBody>
                  <a:tcPr/>
                </a:tc>
              </a:tr>
              <a:tr h="380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Sales Tax</a:t>
                      </a:r>
                      <a:endParaRPr lang="en-GB" sz="1600" dirty="0" smtClean="0">
                        <a:latin typeface="Arial" panose="020B0604020202020204" pitchFamily="34" charset="0"/>
                        <a:cs typeface="Arial" panose="020B0604020202020204" pitchFamily="34" charset="0"/>
                      </a:endParaRPr>
                    </a:p>
                  </a:txBody>
                  <a:tcPr/>
                </a:tc>
                <a:tc>
                  <a:txBody>
                    <a:bodyPr/>
                    <a:lstStyle/>
                    <a:p>
                      <a:pPr algn="l"/>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An indirect tax, such as VAT, charged on an individual's spending</a:t>
                      </a:r>
                      <a:endParaRPr lang="en-GB" sz="1600" dirty="0">
                        <a:latin typeface="Arial" panose="020B0604020202020204" pitchFamily="34" charset="0"/>
                        <a:cs typeface="Arial" panose="020B0604020202020204" pitchFamily="34" charset="0"/>
                      </a:endParaRPr>
                    </a:p>
                  </a:txBody>
                  <a:tcPr/>
                </a:tc>
              </a:tr>
              <a:tr h="380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Excise Duties</a:t>
                      </a:r>
                      <a:endParaRPr lang="en-GB" sz="1600" dirty="0" smtClean="0">
                        <a:latin typeface="Arial" panose="020B0604020202020204" pitchFamily="34" charset="0"/>
                        <a:cs typeface="Arial" panose="020B0604020202020204" pitchFamily="34" charset="0"/>
                      </a:endParaRPr>
                    </a:p>
                    <a:p>
                      <a:pPr algn="l"/>
                      <a:endParaRPr lang="en-GB" sz="1600" dirty="0">
                        <a:latin typeface="Arial" panose="020B0604020202020204" pitchFamily="34" charset="0"/>
                        <a:cs typeface="Arial" panose="020B0604020202020204" pitchFamily="34" charset="0"/>
                      </a:endParaRPr>
                    </a:p>
                  </a:txBody>
                  <a:tcPr/>
                </a:tc>
                <a:tc>
                  <a:txBody>
                    <a:bodyPr/>
                    <a:lstStyle/>
                    <a:p>
                      <a:pPr algn="l"/>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Indirect inland taxes imposed on certain goods and services, such as alcohol, tobacco, petrol, soft drinks and gambling</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Custom Duties</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Indirect cross-border taxes on foreign imports.</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Capital Gains Tax</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 tax on the earnings made from investments such as buying shares and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private property</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Inheritance Tax</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 tax on the transfer of income and wealth such as property when passed on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to another person</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Stamp Duty</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 progressive tax paid on the sale of commercial or residential property.</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Carbon Tax</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 tax imposed on vehicle manufacturers or firms that produce excessive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carbon emissions</a:t>
                      </a:r>
                      <a:endParaRPr lang="en-GB" sz="1600" dirty="0">
                        <a:latin typeface="Arial" panose="020B0604020202020204" pitchFamily="34" charset="0"/>
                        <a:cs typeface="Arial" panose="020B0604020202020204" pitchFamily="34" charset="0"/>
                      </a:endParaRPr>
                    </a:p>
                  </a:txBody>
                  <a:tcPr/>
                </a:tc>
              </a:tr>
              <a:tr h="380912">
                <a:tc>
                  <a:txBody>
                    <a:bodyPr/>
                    <a:lstStyle/>
                    <a:p>
                      <a:pPr algn="l"/>
                      <a:r>
                        <a:rPr lang="en-IE" sz="1600" dirty="0" smtClean="0">
                          <a:latin typeface="Arial" panose="020B0604020202020204" pitchFamily="34" charset="0"/>
                          <a:cs typeface="Arial" panose="020B0604020202020204" pitchFamily="34" charset="0"/>
                        </a:rPr>
                        <a:t>Windfall tax</a:t>
                      </a:r>
                      <a:endParaRPr lang="en-GB" sz="1600" dirty="0">
                        <a:latin typeface="Arial" panose="020B0604020202020204" pitchFamily="34" charset="0"/>
                        <a:cs typeface="Arial" panose="020B0604020202020204" pitchFamily="34" charset="0"/>
                      </a:endParaRPr>
                    </a:p>
                  </a:txBody>
                  <a:tcPr/>
                </a:tc>
                <a:tc>
                  <a:txBody>
                    <a:bodyPr/>
                    <a:lstStyle/>
                    <a:p>
                      <a:pPr algn="l"/>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 tax charged on individuals and firms that gain an unexpected one-off amount of money, such as a person winning the lottery or a firm gaining from a takeover bid</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503147426"/>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Types of Taxation - Regressive</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185</a:t>
            </a:r>
          </a:p>
        </p:txBody>
      </p:sp>
      <p:sp>
        <p:nvSpPr>
          <p:cNvPr id="5" name="TextBox 4"/>
          <p:cNvSpPr txBox="1"/>
          <p:nvPr/>
        </p:nvSpPr>
        <p:spPr>
          <a:xfrm>
            <a:off x="251520" y="1078285"/>
            <a:ext cx="5400600" cy="5390706"/>
          </a:xfrm>
          <a:prstGeom prst="rect">
            <a:avLst/>
          </a:prstGeom>
          <a:solidFill>
            <a:schemeClr val="accent6">
              <a:lumMod val="60000"/>
              <a:lumOff val="40000"/>
            </a:schemeClr>
          </a:solidFill>
          <a:ln w="57150">
            <a:solidFill>
              <a:srgbClr val="002060"/>
            </a:solidFill>
          </a:ln>
        </p:spPr>
        <p:txBody>
          <a:bodyPr wrap="square" numCol="1" rtlCol="0">
            <a:spAutoFit/>
          </a:bodyPr>
          <a:lstStyle/>
          <a:p>
            <a:pPr>
              <a:buClr>
                <a:srgbClr val="00B050"/>
              </a:buClr>
            </a:pPr>
            <a:r>
              <a:rPr lang="en-US" sz="3130" b="1" dirty="0"/>
              <a:t>Exam practice</a:t>
            </a:r>
          </a:p>
          <a:p>
            <a:pPr marL="449263" indent="-449263">
              <a:buClr>
                <a:srgbClr val="00B050"/>
              </a:buClr>
              <a:buFont typeface="Wingdings 3" panose="05040102010807070707" pitchFamily="18" charset="2"/>
              <a:buChar char=""/>
            </a:pPr>
            <a:r>
              <a:rPr lang="en-US" sz="3130" dirty="0"/>
              <a:t>Countries such as Saudi Arabia, Gibraltar and Hong Kong do not have a sales </a:t>
            </a:r>
            <a:r>
              <a:rPr lang="en-US" sz="3130" dirty="0" smtClean="0"/>
              <a:t>tax (a </a:t>
            </a:r>
            <a:r>
              <a:rPr lang="en-US" sz="3130" dirty="0"/>
              <a:t>type of indirect tax).</a:t>
            </a:r>
          </a:p>
          <a:p>
            <a:pPr marL="514350" indent="-514350">
              <a:buClr>
                <a:srgbClr val="00B050"/>
              </a:buClr>
              <a:buFont typeface="+mj-lt"/>
              <a:buAutoNum type="arabicPeriod"/>
            </a:pPr>
            <a:r>
              <a:rPr lang="en-US" sz="3130" dirty="0" smtClean="0"/>
              <a:t>What </a:t>
            </a:r>
            <a:r>
              <a:rPr lang="en-US" sz="3130" dirty="0"/>
              <a:t>is an indirect tax? </a:t>
            </a:r>
            <a:r>
              <a:rPr lang="en-US" sz="3130" dirty="0" smtClean="0"/>
              <a:t>(2)</a:t>
            </a:r>
            <a:endParaRPr lang="en-US" sz="3130" dirty="0"/>
          </a:p>
          <a:p>
            <a:pPr marL="514350" indent="-514350">
              <a:buClr>
                <a:srgbClr val="00B050"/>
              </a:buClr>
              <a:buFont typeface="+mj-lt"/>
              <a:buAutoNum type="arabicPeriod"/>
            </a:pPr>
            <a:r>
              <a:rPr lang="en-US" sz="3130" dirty="0" smtClean="0"/>
              <a:t>Examine </a:t>
            </a:r>
            <a:r>
              <a:rPr lang="en-US" sz="3130" dirty="0"/>
              <a:t>the advantages and disadvantages for countries that do </a:t>
            </a:r>
            <a:r>
              <a:rPr lang="en-US" sz="3130" dirty="0" smtClean="0"/>
              <a:t>not impose </a:t>
            </a:r>
            <a:r>
              <a:rPr lang="en-US" sz="3130" dirty="0"/>
              <a:t>sales taxes. (6)</a:t>
            </a:r>
            <a:endParaRPr lang="en-GB" sz="3130" dirty="0"/>
          </a:p>
        </p:txBody>
      </p:sp>
      <p:sp>
        <p:nvSpPr>
          <p:cNvPr id="2" name="Rectangle 1"/>
          <p:cNvSpPr/>
          <p:nvPr/>
        </p:nvSpPr>
        <p:spPr>
          <a:xfrm>
            <a:off x="5867292" y="4077072"/>
            <a:ext cx="2946651" cy="2246769"/>
          </a:xfrm>
          <a:prstGeom prst="rect">
            <a:avLst/>
          </a:prstGeom>
        </p:spPr>
        <p:txBody>
          <a:bodyPr wrap="square">
            <a:spAutoFit/>
          </a:bodyPr>
          <a:lstStyle/>
          <a:p>
            <a:r>
              <a:rPr lang="en-GB" sz="2000" dirty="0" smtClean="0">
                <a:solidFill>
                  <a:srgbClr val="2C2C2D"/>
                </a:solidFill>
                <a:latin typeface="Arial" panose="020B0604020202020204" pitchFamily="34" charset="0"/>
                <a:cs typeface="Arial" panose="020B0604020202020204" pitchFamily="34" charset="0"/>
              </a:rPr>
              <a:t>With a specific amount of tax paid, high income earners (those at Y</a:t>
            </a:r>
            <a:r>
              <a:rPr lang="en-GB" sz="2000" baseline="-25000" dirty="0" smtClean="0">
                <a:solidFill>
                  <a:srgbClr val="2C2C2D"/>
                </a:solidFill>
                <a:latin typeface="Arial" panose="020B0604020202020204" pitchFamily="34" charset="0"/>
                <a:cs typeface="Arial" panose="020B0604020202020204" pitchFamily="34" charset="0"/>
              </a:rPr>
              <a:t>2</a:t>
            </a:r>
            <a:r>
              <a:rPr lang="en-GB" sz="2000" dirty="0" smtClean="0">
                <a:solidFill>
                  <a:srgbClr val="2C2C2D"/>
                </a:solidFill>
                <a:latin typeface="Arial" panose="020B0604020202020204" pitchFamily="34" charset="0"/>
                <a:cs typeface="Arial" panose="020B0604020202020204" pitchFamily="34" charset="0"/>
              </a:rPr>
              <a:t>) pay a smaller proportion of tax (T</a:t>
            </a:r>
            <a:r>
              <a:rPr lang="en-GB" sz="2000" baseline="-25000" dirty="0" smtClean="0">
                <a:solidFill>
                  <a:srgbClr val="2C2C2D"/>
                </a:solidFill>
                <a:latin typeface="Arial" panose="020B0604020202020204" pitchFamily="34" charset="0"/>
                <a:cs typeface="Arial" panose="020B0604020202020204" pitchFamily="34" charset="0"/>
              </a:rPr>
              <a:t>2</a:t>
            </a:r>
            <a:r>
              <a:rPr lang="en-GB" sz="2000" dirty="0" smtClean="0">
                <a:solidFill>
                  <a:srgbClr val="2C2C2D"/>
                </a:solidFill>
                <a:latin typeface="Arial" panose="020B0604020202020204" pitchFamily="34" charset="0"/>
                <a:cs typeface="Arial" panose="020B0604020202020204" pitchFamily="34" charset="0"/>
              </a:rPr>
              <a:t>) than low-income earners (those on Y</a:t>
            </a:r>
            <a:r>
              <a:rPr lang="en-GB" sz="2000" baseline="-25000" dirty="0" smtClean="0">
                <a:solidFill>
                  <a:srgbClr val="2C2C2D"/>
                </a:solidFill>
                <a:latin typeface="Arial" panose="020B0604020202020204" pitchFamily="34" charset="0"/>
                <a:cs typeface="Arial" panose="020B0604020202020204" pitchFamily="34" charset="0"/>
              </a:rPr>
              <a:t>1</a:t>
            </a:r>
            <a:r>
              <a:rPr lang="en-GB" sz="2000" dirty="0" smtClean="0">
                <a:solidFill>
                  <a:srgbClr val="2C2C2D"/>
                </a:solidFill>
                <a:latin typeface="Arial" panose="020B0604020202020204" pitchFamily="34" charset="0"/>
                <a:cs typeface="Arial" panose="020B0604020202020204" pitchFamily="34" charset="0"/>
              </a:rPr>
              <a:t>, who pay T</a:t>
            </a:r>
            <a:r>
              <a:rPr lang="en-GB" sz="2000" baseline="-25000" dirty="0" smtClean="0">
                <a:solidFill>
                  <a:srgbClr val="2C2C2D"/>
                </a:solidFill>
                <a:latin typeface="Arial" panose="020B0604020202020204" pitchFamily="34" charset="0"/>
                <a:cs typeface="Arial" panose="020B0604020202020204" pitchFamily="34" charset="0"/>
              </a:rPr>
              <a:t>1</a:t>
            </a:r>
            <a:r>
              <a:rPr lang="en-GB" sz="2000" dirty="0" smtClean="0">
                <a:solidFill>
                  <a:srgbClr val="2C2C2D"/>
                </a:solidFill>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27862" t="51969" r="45573" b="11610"/>
          <a:stretch/>
        </p:blipFill>
        <p:spPr>
          <a:xfrm>
            <a:off x="5868144" y="1484784"/>
            <a:ext cx="2945800" cy="2270720"/>
          </a:xfrm>
          <a:prstGeom prst="rect">
            <a:avLst/>
          </a:prstGeom>
        </p:spPr>
      </p:pic>
      <p:sp>
        <p:nvSpPr>
          <p:cNvPr id="7" name="Rectangle 6"/>
          <p:cNvSpPr/>
          <p:nvPr/>
        </p:nvSpPr>
        <p:spPr>
          <a:xfrm>
            <a:off x="5867293" y="1124744"/>
            <a:ext cx="3025187" cy="338554"/>
          </a:xfrm>
          <a:prstGeom prst="rect">
            <a:avLst/>
          </a:prstGeom>
        </p:spPr>
        <p:txBody>
          <a:bodyPr wrap="none">
            <a:spAutoFit/>
          </a:bodyPr>
          <a:lstStyle/>
          <a:p>
            <a:r>
              <a:rPr lang="en-GB" sz="1600" b="1" dirty="0">
                <a:solidFill>
                  <a:srgbClr val="2C2C2D"/>
                </a:solidFill>
                <a:latin typeface="Arial" panose="020B0604020202020204" pitchFamily="34" charset="0"/>
                <a:cs typeface="Arial" panose="020B0604020202020204" pitchFamily="34" charset="0"/>
              </a:rPr>
              <a:t>Figur</a:t>
            </a:r>
            <a:r>
              <a:rPr lang="en-GB" sz="1600" b="1" dirty="0">
                <a:solidFill>
                  <a:srgbClr val="4A4A4A"/>
                </a:solidFill>
                <a:latin typeface="Arial" panose="020B0604020202020204" pitchFamily="34" charset="0"/>
                <a:cs typeface="Arial" panose="020B0604020202020204" pitchFamily="34" charset="0"/>
              </a:rPr>
              <a:t>e </a:t>
            </a:r>
            <a:r>
              <a:rPr lang="en-GB" sz="1600" b="1" dirty="0">
                <a:solidFill>
                  <a:srgbClr val="2C2C2D"/>
                </a:solidFill>
                <a:latin typeface="Arial" panose="020B0604020202020204" pitchFamily="34" charset="0"/>
                <a:cs typeface="Arial" panose="020B0604020202020204" pitchFamily="34" charset="0"/>
              </a:rPr>
              <a:t>17.</a:t>
            </a:r>
            <a:r>
              <a:rPr lang="en-GB" sz="1600" b="1" dirty="0">
                <a:solidFill>
                  <a:srgbClr val="4A4A4A"/>
                </a:solidFill>
                <a:latin typeface="Arial" panose="020B0604020202020204" pitchFamily="34" charset="0"/>
                <a:cs typeface="Arial" panose="020B0604020202020204" pitchFamily="34" charset="0"/>
              </a:rPr>
              <a:t>2</a:t>
            </a:r>
            <a:r>
              <a:rPr lang="en-GB" sz="1600" dirty="0">
                <a:solidFill>
                  <a:srgbClr val="4A4A4A"/>
                </a:solidFill>
                <a:latin typeface="Arial" panose="020B0604020202020204" pitchFamily="34" charset="0"/>
                <a:cs typeface="Arial" panose="020B0604020202020204" pitchFamily="34" charset="0"/>
              </a:rPr>
              <a:t> </a:t>
            </a:r>
            <a:r>
              <a:rPr lang="en-GB" sz="1600" dirty="0" smtClean="0">
                <a:solidFill>
                  <a:srgbClr val="4A4A4A"/>
                </a:solidFill>
                <a:latin typeface="Arial" panose="020B0604020202020204" pitchFamily="34" charset="0"/>
                <a:cs typeface="Arial" panose="020B0604020202020204" pitchFamily="34" charset="0"/>
              </a:rPr>
              <a:t>- Regressive taxes</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9393922"/>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186</a:t>
            </a:r>
          </a:p>
        </p:txBody>
      </p:sp>
      <p:sp>
        <p:nvSpPr>
          <p:cNvPr id="5" name="TextBox 4"/>
          <p:cNvSpPr txBox="1"/>
          <p:nvPr/>
        </p:nvSpPr>
        <p:spPr>
          <a:xfrm>
            <a:off x="251520" y="1078285"/>
            <a:ext cx="8568952" cy="5735416"/>
          </a:xfrm>
          <a:prstGeom prst="rect">
            <a:avLst/>
          </a:prstGeom>
          <a:noFill/>
        </p:spPr>
        <p:txBody>
          <a:bodyPr wrap="square" numCol="1" rtlCol="0">
            <a:spAutoFit/>
          </a:bodyPr>
          <a:lstStyle/>
          <a:p>
            <a:pPr>
              <a:buClr>
                <a:srgbClr val="00B050"/>
              </a:buClr>
            </a:pPr>
            <a:r>
              <a:rPr lang="en-US" sz="1930" b="1" dirty="0"/>
              <a:t>The impact of taxation</a:t>
            </a:r>
          </a:p>
          <a:p>
            <a:pPr marL="449263" indent="-449263">
              <a:buClr>
                <a:srgbClr val="00B050"/>
              </a:buClr>
              <a:buFont typeface="Wingdings 3" panose="05040102010807070707" pitchFamily="18" charset="2"/>
              <a:buChar char=""/>
            </a:pPr>
            <a:r>
              <a:rPr lang="en-US" sz="1930" dirty="0"/>
              <a:t>Taxation has varying impacts depending on the type of tax in question. The </a:t>
            </a:r>
            <a:r>
              <a:rPr lang="en-US" sz="1930" dirty="0" smtClean="0"/>
              <a:t>impact of taxation </a:t>
            </a:r>
            <a:r>
              <a:rPr lang="en-US" sz="1930" dirty="0"/>
              <a:t>on economic agents and the economy are considered below.</a:t>
            </a:r>
          </a:p>
          <a:p>
            <a:pPr marL="723900" indent="-276225">
              <a:buClr>
                <a:srgbClr val="00B050"/>
              </a:buClr>
              <a:buFont typeface="Arial" panose="020B0604020202020204" pitchFamily="34" charset="0"/>
              <a:buChar char="•"/>
            </a:pPr>
            <a:r>
              <a:rPr lang="en-US" sz="1930" b="1" dirty="0" smtClean="0">
                <a:solidFill>
                  <a:srgbClr val="FF0000"/>
                </a:solidFill>
              </a:rPr>
              <a:t>Impact </a:t>
            </a:r>
            <a:r>
              <a:rPr lang="en-US" sz="1930" b="1" dirty="0">
                <a:solidFill>
                  <a:srgbClr val="FF0000"/>
                </a:solidFill>
              </a:rPr>
              <a:t>on price and quantity</a:t>
            </a:r>
            <a:r>
              <a:rPr lang="en-US" sz="1930" dirty="0">
                <a:solidFill>
                  <a:srgbClr val="FF0000"/>
                </a:solidFill>
              </a:rPr>
              <a:t> </a:t>
            </a:r>
            <a:r>
              <a:rPr lang="en-US" sz="1930" dirty="0"/>
              <a:t>- The imposition </a:t>
            </a:r>
            <a:r>
              <a:rPr lang="en-US" sz="1930" dirty="0" smtClean="0"/>
              <a:t>of a </a:t>
            </a:r>
            <a:r>
              <a:rPr lang="en-US" sz="1930" dirty="0"/>
              <a:t>sales tax will shift the </a:t>
            </a:r>
            <a:r>
              <a:rPr lang="en-US" sz="1930" dirty="0" smtClean="0"/>
              <a:t>supply curve </a:t>
            </a:r>
            <a:r>
              <a:rPr lang="en-US" sz="1930" dirty="0"/>
              <a:t>of a product to the left (see Chapter 3) due to the higher costs of </a:t>
            </a:r>
            <a:r>
              <a:rPr lang="en-US" sz="1930" dirty="0" smtClean="0"/>
              <a:t>production. This </a:t>
            </a:r>
            <a:r>
              <a:rPr lang="en-US" sz="1930" dirty="0"/>
              <a:t>will increase the price charged to customers and reduce the quantity </a:t>
            </a:r>
            <a:r>
              <a:rPr lang="en-US" sz="1930" dirty="0" smtClean="0"/>
              <a:t>produced and </a:t>
            </a:r>
            <a:r>
              <a:rPr lang="en-US" sz="1930" dirty="0"/>
              <a:t>sold.</a:t>
            </a:r>
          </a:p>
          <a:p>
            <a:pPr marL="723900" indent="-276225">
              <a:buClr>
                <a:srgbClr val="00B050"/>
              </a:buClr>
              <a:buFont typeface="Arial" panose="020B0604020202020204" pitchFamily="34" charset="0"/>
              <a:buChar char="•"/>
            </a:pPr>
            <a:r>
              <a:rPr lang="en-US" sz="1930" b="1" dirty="0" smtClean="0">
                <a:solidFill>
                  <a:srgbClr val="FF0000"/>
                </a:solidFill>
              </a:rPr>
              <a:t>Impact </a:t>
            </a:r>
            <a:r>
              <a:rPr lang="en-US" sz="1930" b="1" dirty="0">
                <a:solidFill>
                  <a:srgbClr val="FF0000"/>
                </a:solidFill>
              </a:rPr>
              <a:t>on economic growth </a:t>
            </a:r>
            <a:r>
              <a:rPr lang="en-US" sz="1930" dirty="0"/>
              <a:t>- Taxation tends to reduce incentives to work </a:t>
            </a:r>
            <a:r>
              <a:rPr lang="en-US" sz="1930" dirty="0" smtClean="0"/>
              <a:t>and to </a:t>
            </a:r>
            <a:r>
              <a:rPr lang="en-US" sz="1930" dirty="0"/>
              <a:t>produce. By contrast, </a:t>
            </a:r>
            <a:r>
              <a:rPr lang="en-US" sz="1930" dirty="0" smtClean="0"/>
              <a:t>tax </a:t>
            </a:r>
            <a:r>
              <a:rPr lang="en-US" sz="1930" dirty="0"/>
              <a:t>cuts can boost domestic spending, thus </a:t>
            </a:r>
            <a:r>
              <a:rPr lang="en-US" sz="1930" dirty="0" smtClean="0"/>
              <a:t>benefiting businesses </a:t>
            </a:r>
            <a:r>
              <a:rPr lang="en-US" sz="1930" dirty="0"/>
              <a:t>and helping to create jobs. Nevertheless, tax revenues are essential </a:t>
            </a:r>
            <a:r>
              <a:rPr lang="en-US" sz="1930" dirty="0" smtClean="0"/>
              <a:t>to fund government </a:t>
            </a:r>
            <a:r>
              <a:rPr lang="en-US" sz="1930" dirty="0"/>
              <a:t>spending (for the construction of schools, hospitals, </a:t>
            </a:r>
            <a:r>
              <a:rPr lang="en-US" sz="1930" dirty="0" smtClean="0"/>
              <a:t>railways, airports</a:t>
            </a:r>
            <a:r>
              <a:rPr lang="en-US" sz="1930" dirty="0"/>
              <a:t>, roads and so on), which fuels economic growth.</a:t>
            </a:r>
          </a:p>
          <a:p>
            <a:pPr marL="723900" indent="-276225">
              <a:buClr>
                <a:srgbClr val="00B050"/>
              </a:buClr>
              <a:buFont typeface="Arial" panose="020B0604020202020204" pitchFamily="34" charset="0"/>
              <a:buChar char="•"/>
            </a:pPr>
            <a:r>
              <a:rPr lang="en-US" sz="1930" b="1" dirty="0" smtClean="0">
                <a:solidFill>
                  <a:srgbClr val="FF0000"/>
                </a:solidFill>
              </a:rPr>
              <a:t>Impact </a:t>
            </a:r>
            <a:r>
              <a:rPr lang="en-US" sz="1930" b="1" dirty="0">
                <a:solidFill>
                  <a:srgbClr val="FF0000"/>
                </a:solidFill>
              </a:rPr>
              <a:t>on inflation </a:t>
            </a:r>
            <a:r>
              <a:rPr lang="en-US" sz="1930" dirty="0"/>
              <a:t>- As taxation tends to reduce the spending ability </a:t>
            </a:r>
            <a:r>
              <a:rPr lang="en-US" sz="1930" dirty="0" smtClean="0"/>
              <a:t>of individuals </a:t>
            </a:r>
            <a:r>
              <a:rPr lang="en-US" sz="1930" dirty="0"/>
              <a:t>and the profits of firms, it helps to lessen the impact </a:t>
            </a:r>
            <a:r>
              <a:rPr lang="en-US" sz="1930" dirty="0" smtClean="0"/>
              <a:t>of inflation </a:t>
            </a:r>
            <a:r>
              <a:rPr lang="en-US" sz="1930" dirty="0"/>
              <a:t>(</a:t>
            </a:r>
            <a:r>
              <a:rPr lang="en-US" sz="1930" dirty="0" smtClean="0"/>
              <a:t>see Chapter </a:t>
            </a:r>
            <a:r>
              <a:rPr lang="en-US" sz="1930" dirty="0"/>
              <a:t>18). By contrast, a cut in taxes boosts the disposable income of </a:t>
            </a:r>
            <a:r>
              <a:rPr lang="en-US" sz="1930" dirty="0" smtClean="0"/>
              <a:t>households and </a:t>
            </a:r>
            <a:r>
              <a:rPr lang="en-US" sz="1930" dirty="0"/>
              <a:t>firms, thus </a:t>
            </a:r>
            <a:r>
              <a:rPr lang="en-US" sz="1930" dirty="0" err="1" smtClean="0"/>
              <a:t>fuelling</a:t>
            </a:r>
            <a:r>
              <a:rPr lang="en-US" sz="1930" dirty="0" smtClean="0"/>
              <a:t> </a:t>
            </a:r>
            <a:r>
              <a:rPr lang="en-US" sz="1930" dirty="0"/>
              <a:t>inflationary pressures on the economy</a:t>
            </a:r>
            <a:r>
              <a:rPr lang="en-US" sz="1930" dirty="0" smtClean="0"/>
              <a:t>.</a:t>
            </a:r>
            <a:endParaRPr lang="en-US" sz="1930" dirty="0"/>
          </a:p>
        </p:txBody>
      </p:sp>
    </p:spTree>
    <p:extLst>
      <p:ext uri="{BB962C8B-B14F-4D97-AF65-F5344CB8AC3E}">
        <p14:creationId xmlns:p14="http://schemas.microsoft.com/office/powerpoint/2010/main" val="811247242"/>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186</a:t>
            </a:r>
          </a:p>
        </p:txBody>
      </p:sp>
      <p:sp>
        <p:nvSpPr>
          <p:cNvPr id="5" name="TextBox 4"/>
          <p:cNvSpPr txBox="1"/>
          <p:nvPr/>
        </p:nvSpPr>
        <p:spPr>
          <a:xfrm>
            <a:off x="251520" y="1078285"/>
            <a:ext cx="8568952" cy="4247317"/>
          </a:xfrm>
          <a:prstGeom prst="rect">
            <a:avLst/>
          </a:prstGeom>
          <a:noFill/>
        </p:spPr>
        <p:txBody>
          <a:bodyPr wrap="square" numCol="1" rtlCol="0">
            <a:spAutoFit/>
          </a:bodyPr>
          <a:lstStyle/>
          <a:p>
            <a:pPr marL="363538" indent="-363538">
              <a:buClr>
                <a:srgbClr val="00B050"/>
              </a:buClr>
              <a:buFont typeface="Arial" panose="020B0604020202020204" pitchFamily="34" charset="0"/>
              <a:buChar char="•"/>
            </a:pPr>
            <a:r>
              <a:rPr lang="en-US" b="1" dirty="0" smtClean="0">
                <a:solidFill>
                  <a:srgbClr val="FF0000"/>
                </a:solidFill>
              </a:rPr>
              <a:t>Impact </a:t>
            </a:r>
            <a:r>
              <a:rPr lang="en-US" b="1" dirty="0">
                <a:solidFill>
                  <a:srgbClr val="FF0000"/>
                </a:solidFill>
              </a:rPr>
              <a:t>on business location </a:t>
            </a:r>
            <a:r>
              <a:rPr lang="en-US" dirty="0"/>
              <a:t>- The rate of corporation tax and income </a:t>
            </a:r>
            <a:r>
              <a:rPr lang="en-US" dirty="0" smtClean="0"/>
              <a:t>tax will </a:t>
            </a:r>
            <a:r>
              <a:rPr lang="en-US" dirty="0"/>
              <a:t>affect where multinational businesses choose to locate. For example, </a:t>
            </a:r>
            <a:r>
              <a:rPr lang="en-US" dirty="0" smtClean="0"/>
              <a:t>high corporation </a:t>
            </a:r>
            <a:r>
              <a:rPr lang="en-US" dirty="0"/>
              <a:t>tax rates in Argentina (</a:t>
            </a:r>
            <a:r>
              <a:rPr lang="en-US" dirty="0" smtClean="0"/>
              <a:t>35%), </a:t>
            </a:r>
            <a:r>
              <a:rPr lang="en-US" dirty="0"/>
              <a:t>Pakistan (</a:t>
            </a:r>
            <a:r>
              <a:rPr lang="en-US" dirty="0" smtClean="0"/>
              <a:t>35%) and Cameroon </a:t>
            </a:r>
            <a:r>
              <a:rPr lang="en-US" dirty="0"/>
              <a:t>(</a:t>
            </a:r>
            <a:r>
              <a:rPr lang="en-US" dirty="0" smtClean="0"/>
              <a:t>38.5%) </a:t>
            </a:r>
            <a:r>
              <a:rPr lang="en-US" dirty="0"/>
              <a:t>can put off some companies thinking of locating </a:t>
            </a:r>
            <a:r>
              <a:rPr lang="en-US" dirty="0" smtClean="0"/>
              <a:t>in these </a:t>
            </a:r>
            <a:r>
              <a:rPr lang="en-US" dirty="0"/>
              <a:t>countries. As a result, foreign direct investment in these countries </a:t>
            </a:r>
            <a:r>
              <a:rPr lang="en-US" dirty="0" smtClean="0"/>
              <a:t>might be </a:t>
            </a:r>
            <a:r>
              <a:rPr lang="en-US" dirty="0"/>
              <a:t>lower than otherwise. By contrast, it might be easier to attract workers in </a:t>
            </a:r>
            <a:r>
              <a:rPr lang="en-US" dirty="0" smtClean="0"/>
              <a:t>low income </a:t>
            </a:r>
            <a:r>
              <a:rPr lang="en-US" dirty="0"/>
              <a:t>tax countries such as Bulgaria (</a:t>
            </a:r>
            <a:r>
              <a:rPr lang="en-US" dirty="0" smtClean="0"/>
              <a:t>10%), </a:t>
            </a:r>
            <a:r>
              <a:rPr lang="en-US" dirty="0"/>
              <a:t>Macedonia (</a:t>
            </a:r>
            <a:r>
              <a:rPr lang="en-US" dirty="0" smtClean="0"/>
              <a:t>10%), Belarus </a:t>
            </a:r>
            <a:r>
              <a:rPr lang="en-US" dirty="0"/>
              <a:t>(</a:t>
            </a:r>
            <a:r>
              <a:rPr lang="en-US" dirty="0" smtClean="0"/>
              <a:t>12%) </a:t>
            </a:r>
            <a:r>
              <a:rPr lang="en-US" dirty="0"/>
              <a:t>and Hong Kong (</a:t>
            </a:r>
            <a:r>
              <a:rPr lang="en-US" dirty="0" smtClean="0"/>
              <a:t>15%).</a:t>
            </a:r>
            <a:endParaRPr lang="en-US" dirty="0"/>
          </a:p>
          <a:p>
            <a:pPr marL="363538" indent="-363538">
              <a:buClr>
                <a:srgbClr val="00B050"/>
              </a:buClr>
              <a:buFont typeface="Arial" panose="020B0604020202020204" pitchFamily="34" charset="0"/>
              <a:buChar char="•"/>
            </a:pPr>
            <a:r>
              <a:rPr lang="en-US" b="1" dirty="0" smtClean="0">
                <a:solidFill>
                  <a:srgbClr val="FF0000"/>
                </a:solidFill>
              </a:rPr>
              <a:t>Impact </a:t>
            </a:r>
            <a:r>
              <a:rPr lang="en-US" b="1" dirty="0">
                <a:solidFill>
                  <a:srgbClr val="FF0000"/>
                </a:solidFill>
              </a:rPr>
              <a:t>on social behaviour </a:t>
            </a:r>
            <a:r>
              <a:rPr lang="en-US" dirty="0"/>
              <a:t>- Taxation can be used to alter social behaviour </a:t>
            </a:r>
            <a:r>
              <a:rPr lang="en-US" dirty="0" smtClean="0"/>
              <a:t>with the </a:t>
            </a:r>
            <a:r>
              <a:rPr lang="en-US" dirty="0"/>
              <a:t>intention of reducing the consumption of demerit goods (see Chapter 5). </a:t>
            </a:r>
            <a:r>
              <a:rPr lang="en-US" dirty="0" smtClean="0"/>
              <a:t>E.g., </a:t>
            </a:r>
            <a:r>
              <a:rPr lang="en-US" dirty="0"/>
              <a:t>taxing tobacco and alcohol should, in theory, reduce the demand for </a:t>
            </a:r>
            <a:r>
              <a:rPr lang="en-US" dirty="0" smtClean="0"/>
              <a:t>such products</a:t>
            </a:r>
            <a:r>
              <a:rPr lang="en-US" dirty="0"/>
              <a:t>. Taxes are also used to protect the natural environment by charging </a:t>
            </a:r>
            <a:r>
              <a:rPr lang="en-US" dirty="0" smtClean="0"/>
              <a:t>those who </a:t>
            </a:r>
            <a:r>
              <a:rPr lang="en-US" dirty="0"/>
              <a:t>pollute or damage it. </a:t>
            </a:r>
            <a:r>
              <a:rPr lang="en-US" dirty="0" smtClean="0"/>
              <a:t>E.g., </a:t>
            </a:r>
            <a:r>
              <a:rPr lang="en-US" dirty="0"/>
              <a:t>countries such as the UK and China </a:t>
            </a:r>
            <a:r>
              <a:rPr lang="en-US" dirty="0" smtClean="0"/>
              <a:t>tax cars </a:t>
            </a:r>
            <a:r>
              <a:rPr lang="en-US" dirty="0"/>
              <a:t>based on the engine size because vehicles with larger engines tend to </a:t>
            </a:r>
            <a:r>
              <a:rPr lang="en-US" dirty="0" smtClean="0"/>
              <a:t>cause more </a:t>
            </a:r>
            <a:r>
              <a:rPr lang="en-US" dirty="0"/>
              <a:t>pollution.</a:t>
            </a:r>
            <a:endParaRPr lang="en-GB" dirty="0"/>
          </a:p>
        </p:txBody>
      </p:sp>
      <p:pic>
        <p:nvPicPr>
          <p:cNvPr id="1026" name="Picture 2" descr="Image result for impact of tax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12" t="8737" r="21777" b="23013"/>
          <a:stretch/>
        </p:blipFill>
        <p:spPr bwMode="auto">
          <a:xfrm>
            <a:off x="6948264" y="5041704"/>
            <a:ext cx="1872208" cy="15404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impact of tax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74" t="50737" r="5240" b="5164"/>
          <a:stretch/>
        </p:blipFill>
        <p:spPr bwMode="auto">
          <a:xfrm>
            <a:off x="276221" y="5333398"/>
            <a:ext cx="3359675" cy="12487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impact of tax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553" t="1451" r="15553" b="-78"/>
          <a:stretch/>
        </p:blipFill>
        <p:spPr bwMode="auto">
          <a:xfrm>
            <a:off x="5004048" y="5035849"/>
            <a:ext cx="1728192" cy="1546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16205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a:t>
            </a:r>
            <a:endParaRPr lang="en-GB" sz="4000" dirty="0"/>
          </a:p>
        </p:txBody>
      </p:sp>
      <p:sp>
        <p:nvSpPr>
          <p:cNvPr id="3" name="Rectangle 2"/>
          <p:cNvSpPr/>
          <p:nvPr/>
        </p:nvSpPr>
        <p:spPr>
          <a:xfrm>
            <a:off x="251520" y="1052736"/>
            <a:ext cx="8568952" cy="5559984"/>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1870" dirty="0" smtClean="0"/>
              <a:t>To </a:t>
            </a:r>
            <a:r>
              <a:rPr lang="en-US" sz="1870" dirty="0"/>
              <a:t>achieve a</a:t>
            </a:r>
            <a:r>
              <a:rPr lang="en-US" sz="1870" b="1" dirty="0"/>
              <a:t> Grade A</a:t>
            </a:r>
            <a:r>
              <a:rPr lang="en-US" sz="1870" dirty="0"/>
              <a:t>, a candidate must show mastery of the syllabus and an outstanding performance </a:t>
            </a:r>
            <a:r>
              <a:rPr lang="en-US" sz="1870" dirty="0" smtClean="0"/>
              <a:t>on the </a:t>
            </a:r>
            <a:r>
              <a:rPr lang="en-US" sz="1870" dirty="0"/>
              <a:t>more academic problems. Within the separate assessment objectives, a candidate awarded a Grade </a:t>
            </a:r>
            <a:r>
              <a:rPr lang="en-US" sz="1870" dirty="0" smtClean="0"/>
              <a:t>A must </a:t>
            </a:r>
            <a:r>
              <a:rPr lang="en-US" sz="1870" dirty="0"/>
              <a:t>show:</a:t>
            </a:r>
          </a:p>
          <a:p>
            <a:pPr>
              <a:buClr>
                <a:srgbClr val="00B050"/>
              </a:buClr>
            </a:pPr>
            <a:r>
              <a:rPr lang="en-US" sz="1870" b="1" dirty="0"/>
              <a:t>AO1: Knowledge with understanding</a:t>
            </a:r>
          </a:p>
          <a:p>
            <a:pPr marL="693738" indent="-338138">
              <a:buClr>
                <a:srgbClr val="00B050"/>
              </a:buClr>
              <a:buFont typeface="Arial" panose="020B0604020202020204" pitchFamily="34" charset="0"/>
              <a:buChar char="•"/>
            </a:pPr>
            <a:r>
              <a:rPr lang="en-US" sz="1870" dirty="0" smtClean="0"/>
              <a:t>An </a:t>
            </a:r>
            <a:r>
              <a:rPr lang="en-US" sz="1870" dirty="0"/>
              <a:t>excellent ability to identify detailed facts and principles in relation to the content of the syllabus</a:t>
            </a:r>
          </a:p>
          <a:p>
            <a:pPr marL="693738" indent="-338138">
              <a:buClr>
                <a:srgbClr val="00B050"/>
              </a:buClr>
              <a:buFont typeface="Arial" panose="020B0604020202020204" pitchFamily="34" charset="0"/>
              <a:buChar char="•"/>
            </a:pPr>
            <a:r>
              <a:rPr lang="en-US" sz="1870" dirty="0" smtClean="0"/>
              <a:t>An </a:t>
            </a:r>
            <a:r>
              <a:rPr lang="en-US" sz="1870" dirty="0"/>
              <a:t>excellent ability to describe clearly graphs, diagrams, tables</a:t>
            </a:r>
          </a:p>
          <a:p>
            <a:pPr marL="693738" indent="-338138">
              <a:buClr>
                <a:srgbClr val="00B050"/>
              </a:buClr>
              <a:buFont typeface="Arial" panose="020B0604020202020204" pitchFamily="34" charset="0"/>
              <a:buChar char="•"/>
            </a:pPr>
            <a:r>
              <a:rPr lang="en-US" sz="1870" dirty="0" smtClean="0"/>
              <a:t>A </a:t>
            </a:r>
            <a:r>
              <a:rPr lang="en-US" sz="1870" dirty="0"/>
              <a:t>thorough ability to define the concepts and ideas of the syllabus.</a:t>
            </a:r>
          </a:p>
          <a:p>
            <a:pPr>
              <a:buClr>
                <a:srgbClr val="00B050"/>
              </a:buClr>
            </a:pPr>
            <a:r>
              <a:rPr lang="en-US" sz="1870" b="1" dirty="0"/>
              <a:t>AO2: Analysis</a:t>
            </a:r>
          </a:p>
          <a:p>
            <a:pPr marL="693738" indent="-338138">
              <a:buClr>
                <a:srgbClr val="00B050"/>
              </a:buClr>
              <a:buFont typeface="Arial" panose="020B0604020202020204" pitchFamily="34" charset="0"/>
              <a:buChar char="•"/>
            </a:pPr>
            <a:r>
              <a:rPr lang="en-US" sz="1870" dirty="0" smtClean="0"/>
              <a:t>An </a:t>
            </a:r>
            <a:r>
              <a:rPr lang="en-US" sz="1870" dirty="0"/>
              <a:t>excellent ability to classify and comment on information</a:t>
            </a:r>
          </a:p>
          <a:p>
            <a:pPr marL="693738" indent="-338138">
              <a:buClr>
                <a:srgbClr val="00B050"/>
              </a:buClr>
              <a:buFont typeface="Arial" panose="020B0604020202020204" pitchFamily="34" charset="0"/>
              <a:buChar char="•"/>
            </a:pPr>
            <a:r>
              <a:rPr lang="en-US" sz="1870" dirty="0" smtClean="0"/>
              <a:t>An </a:t>
            </a:r>
            <a:r>
              <a:rPr lang="en-US" sz="1870" dirty="0"/>
              <a:t>ability to apply this information in a logical and well-structured manner to illustrate the </a:t>
            </a:r>
            <a:r>
              <a:rPr lang="en-US" sz="1870" dirty="0" smtClean="0"/>
              <a:t>application of </a:t>
            </a:r>
            <a:r>
              <a:rPr lang="en-US" sz="1870" dirty="0"/>
              <a:t>economic analysis to a particular situation.</a:t>
            </a:r>
          </a:p>
          <a:p>
            <a:pPr>
              <a:buClr>
                <a:srgbClr val="00B050"/>
              </a:buClr>
            </a:pPr>
            <a:r>
              <a:rPr lang="en-US" sz="1870" b="1" dirty="0"/>
              <a:t>AO3: Critical evaluation and decision-making</a:t>
            </a:r>
          </a:p>
          <a:p>
            <a:pPr marL="693738" indent="-338138">
              <a:buClr>
                <a:srgbClr val="00B050"/>
              </a:buClr>
              <a:buFont typeface="Arial" panose="020B0604020202020204" pitchFamily="34" charset="0"/>
              <a:buChar char="•"/>
            </a:pPr>
            <a:r>
              <a:rPr lang="en-US" sz="1870" dirty="0" smtClean="0"/>
              <a:t>A </a:t>
            </a:r>
            <a:r>
              <a:rPr lang="en-US" sz="1870" dirty="0"/>
              <a:t>thorough ability to classify and order information</a:t>
            </a:r>
          </a:p>
          <a:p>
            <a:pPr marL="693738" indent="-338138">
              <a:buClr>
                <a:srgbClr val="00B050"/>
              </a:buClr>
              <a:buFont typeface="Arial" panose="020B0604020202020204" pitchFamily="34" charset="0"/>
              <a:buChar char="•"/>
            </a:pPr>
            <a:r>
              <a:rPr lang="en-US" sz="1870" dirty="0" smtClean="0"/>
              <a:t>A </a:t>
            </a:r>
            <a:r>
              <a:rPr lang="en-US" sz="1870" dirty="0"/>
              <a:t>sound ability to discriminate between varied sources of information and to distinguish </a:t>
            </a:r>
            <a:r>
              <a:rPr lang="en-US" sz="1870" dirty="0" smtClean="0"/>
              <a:t>clearly between </a:t>
            </a:r>
            <a:r>
              <a:rPr lang="en-US" sz="1870" dirty="0"/>
              <a:t>facts and opinions</a:t>
            </a:r>
          </a:p>
          <a:p>
            <a:pPr marL="693738" indent="-338138">
              <a:buClr>
                <a:srgbClr val="00B050"/>
              </a:buClr>
              <a:buFont typeface="Arial" panose="020B0604020202020204" pitchFamily="34" charset="0"/>
              <a:buChar char="•"/>
            </a:pPr>
            <a:r>
              <a:rPr lang="en-US" sz="1870" dirty="0" smtClean="0"/>
              <a:t>A </a:t>
            </a:r>
            <a:r>
              <a:rPr lang="en-US" sz="1870" dirty="0"/>
              <a:t>sound ability to make clear, reasoned judgements and to communicate them in an accurate </a:t>
            </a:r>
            <a:r>
              <a:rPr lang="en-US" sz="1870" dirty="0" smtClean="0"/>
              <a:t>and logical </a:t>
            </a:r>
            <a:r>
              <a:rPr lang="en-US" sz="1870" dirty="0"/>
              <a:t>manner.</a:t>
            </a:r>
          </a:p>
        </p:txBody>
      </p:sp>
    </p:spTree>
    <p:extLst>
      <p:ext uri="{BB962C8B-B14F-4D97-AF65-F5344CB8AC3E}">
        <p14:creationId xmlns:p14="http://schemas.microsoft.com/office/powerpoint/2010/main" val="423783334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186</a:t>
            </a:r>
          </a:p>
        </p:txBody>
      </p:sp>
      <p:sp>
        <p:nvSpPr>
          <p:cNvPr id="5" name="TextBox 4"/>
          <p:cNvSpPr txBox="1"/>
          <p:nvPr/>
        </p:nvSpPr>
        <p:spPr>
          <a:xfrm>
            <a:off x="251520" y="1078285"/>
            <a:ext cx="6120680" cy="5493812"/>
          </a:xfrm>
          <a:prstGeom prst="rect">
            <a:avLst/>
          </a:prstGeom>
          <a:solidFill>
            <a:schemeClr val="accent6">
              <a:lumMod val="40000"/>
              <a:lumOff val="60000"/>
            </a:schemeClr>
          </a:solidFill>
          <a:ln w="57150">
            <a:solidFill>
              <a:srgbClr val="002060"/>
            </a:solidFill>
          </a:ln>
        </p:spPr>
        <p:txBody>
          <a:bodyPr wrap="square" numCol="1" rtlCol="0">
            <a:spAutoFit/>
          </a:bodyPr>
          <a:lstStyle/>
          <a:p>
            <a:pPr>
              <a:buClr>
                <a:srgbClr val="00B050"/>
              </a:buClr>
            </a:pPr>
            <a:r>
              <a:rPr lang="en-US" sz="2700" b="1" dirty="0" smtClean="0"/>
              <a:t>Exam practice</a:t>
            </a:r>
          </a:p>
          <a:p>
            <a:pPr marL="449263" indent="-449263">
              <a:buClr>
                <a:srgbClr val="00B050"/>
              </a:buClr>
              <a:buFont typeface="Wingdings 3" panose="05040102010807070707" pitchFamily="18" charset="2"/>
              <a:buChar char=""/>
            </a:pPr>
            <a:r>
              <a:rPr lang="en-US" sz="2700" dirty="0" smtClean="0"/>
              <a:t>In March 2013, inflation in the Czech Republic slowed to 1.7%, partly due to the reduced spending caused by an increase in the national sales tax.</a:t>
            </a:r>
          </a:p>
          <a:p>
            <a:pPr marL="811213" indent="-371475">
              <a:buClr>
                <a:srgbClr val="00B050"/>
              </a:buClr>
              <a:buFont typeface="+mj-lt"/>
              <a:buAutoNum type="arabicPeriod"/>
            </a:pPr>
            <a:r>
              <a:rPr lang="en-US" sz="2700" dirty="0" smtClean="0"/>
              <a:t>Explain how taxes can be used to reduce the rate of inflation in the Czech Republic. (4)</a:t>
            </a:r>
          </a:p>
          <a:p>
            <a:pPr marL="811213" indent="-371475">
              <a:buClr>
                <a:srgbClr val="00B050"/>
              </a:buClr>
              <a:buFont typeface="+mj-lt"/>
              <a:buAutoNum type="arabicPeriod"/>
            </a:pPr>
            <a:r>
              <a:rPr lang="en-US" sz="2700" dirty="0" smtClean="0"/>
              <a:t>Analyse how an increase in taxation can conflict with any two macroeconomic objectives of the Czech Republic government. (6)</a:t>
            </a:r>
            <a:endParaRPr lang="en-US" sz="2700" dirty="0"/>
          </a:p>
        </p:txBody>
      </p:sp>
      <p:pic>
        <p:nvPicPr>
          <p:cNvPr id="4" name="Picture 3"/>
          <p:cNvPicPr>
            <a:picLocks noChangeAspect="1"/>
          </p:cNvPicPr>
          <p:nvPr/>
        </p:nvPicPr>
        <p:blipFill rotWithShape="1">
          <a:blip r:embed="rId3"/>
          <a:srcRect l="12919" t="38472" r="63836" b="36919"/>
          <a:stretch/>
        </p:blipFill>
        <p:spPr>
          <a:xfrm>
            <a:off x="6516216" y="1121314"/>
            <a:ext cx="2304257" cy="1371582"/>
          </a:xfrm>
          <a:prstGeom prst="rect">
            <a:avLst/>
          </a:prstGeom>
        </p:spPr>
      </p:pic>
      <p:pic>
        <p:nvPicPr>
          <p:cNvPr id="3074" name="Picture 2" descr="Image result for czech rate of inflation 20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5" y="2665983"/>
            <a:ext cx="2304257" cy="119506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czech rate of inflation 20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4" y="5099585"/>
            <a:ext cx="2304257" cy="142575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480357" y="4077072"/>
            <a:ext cx="2375971" cy="830997"/>
          </a:xfrm>
          <a:prstGeom prst="rect">
            <a:avLst/>
          </a:prstGeom>
        </p:spPr>
        <p:txBody>
          <a:bodyPr wrap="none">
            <a:spAutoFit/>
          </a:bodyPr>
          <a:lstStyle/>
          <a:p>
            <a:pPr algn="ctr"/>
            <a:r>
              <a:rPr lang="en-GB" sz="2400" dirty="0" smtClean="0">
                <a:latin typeface="arial" panose="020B0604020202020204" pitchFamily="34" charset="0"/>
              </a:rPr>
              <a:t>Czech Republic</a:t>
            </a:r>
          </a:p>
          <a:p>
            <a:pPr algn="ctr"/>
            <a:r>
              <a:rPr lang="en-GB" sz="2400" dirty="0" smtClean="0">
                <a:latin typeface="arial" panose="020B0604020202020204" pitchFamily="34" charset="0"/>
              </a:rPr>
              <a:t>Monetary Policy</a:t>
            </a:r>
            <a:endParaRPr lang="en-GB" sz="2400" dirty="0"/>
          </a:p>
        </p:txBody>
      </p:sp>
    </p:spTree>
    <p:extLst>
      <p:ext uri="{BB962C8B-B14F-4D97-AF65-F5344CB8AC3E}">
        <p14:creationId xmlns:p14="http://schemas.microsoft.com/office/powerpoint/2010/main" val="1109211125"/>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187</a:t>
            </a:r>
          </a:p>
        </p:txBody>
      </p:sp>
      <p:sp>
        <p:nvSpPr>
          <p:cNvPr id="2" name="Rectangle 1"/>
          <p:cNvSpPr/>
          <p:nvPr/>
        </p:nvSpPr>
        <p:spPr>
          <a:xfrm>
            <a:off x="251520" y="1047794"/>
            <a:ext cx="6120680" cy="5632311"/>
          </a:xfrm>
          <a:prstGeom prst="rect">
            <a:avLst/>
          </a:prstGeom>
          <a:solidFill>
            <a:schemeClr val="accent1">
              <a:lumMod val="40000"/>
              <a:lumOff val="60000"/>
            </a:schemeClr>
          </a:solidFill>
          <a:ln w="57150">
            <a:solidFill>
              <a:srgbClr val="002060"/>
            </a:solidFill>
          </a:ln>
        </p:spPr>
        <p:txBody>
          <a:bodyPr wrap="square">
            <a:spAutoFit/>
          </a:bodyPr>
          <a:lstStyle/>
          <a:p>
            <a:r>
              <a:rPr lang="en-US" sz="2000" b="1" dirty="0" smtClean="0">
                <a:latin typeface="Arial" panose="020B0604020202020204" pitchFamily="34" charset="0"/>
                <a:cs typeface="Arial" panose="020B0604020202020204" pitchFamily="34" charset="0"/>
              </a:rPr>
              <a:t>Case Study: Plastic Bag Levy</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Prior </a:t>
            </a:r>
            <a:r>
              <a:rPr lang="en-US" sz="2000" dirty="0">
                <a:latin typeface="Arial" panose="020B0604020202020204" pitchFamily="34" charset="0"/>
                <a:cs typeface="Arial" panose="020B0604020202020204" pitchFamily="34" charset="0"/>
              </a:rPr>
              <a:t>to July 2009, Hong Kong used an average of 30 million plastic carrier bags every </a:t>
            </a:r>
            <a:r>
              <a:rPr lang="en-US" sz="2000" dirty="0" smtClean="0">
                <a:latin typeface="Arial" panose="020B0604020202020204" pitchFamily="34" charset="0"/>
                <a:cs typeface="Arial" panose="020B0604020202020204" pitchFamily="34" charset="0"/>
              </a:rPr>
              <a:t>day! For </a:t>
            </a:r>
            <a:r>
              <a:rPr lang="en-US" sz="2000" dirty="0">
                <a:latin typeface="Arial" panose="020B0604020202020204" pitchFamily="34" charset="0"/>
                <a:cs typeface="Arial" panose="020B0604020202020204" pitchFamily="34" charset="0"/>
              </a:rPr>
              <a:t>a relatively small population of 7 million people, this meant the average person </a:t>
            </a:r>
            <a:r>
              <a:rPr lang="en-US" sz="2000" dirty="0" smtClean="0">
                <a:latin typeface="Arial" panose="020B0604020202020204" pitchFamily="34" charset="0"/>
                <a:cs typeface="Arial" panose="020B0604020202020204" pitchFamily="34" charset="0"/>
              </a:rPr>
              <a:t>in Hong </a:t>
            </a:r>
            <a:r>
              <a:rPr lang="en-US" sz="2000" dirty="0">
                <a:latin typeface="Arial" panose="020B0604020202020204" pitchFamily="34" charset="0"/>
                <a:cs typeface="Arial" panose="020B0604020202020204" pitchFamily="34" charset="0"/>
              </a:rPr>
              <a:t>Kong was using more than four plastic carrier bags every day, often on a single-use</a:t>
            </a:r>
          </a:p>
          <a:p>
            <a:pPr marL="342900" indent="-342900">
              <a:buClr>
                <a:srgbClr val="00B050"/>
              </a:buClr>
              <a:buFont typeface="Wingdings 3" panose="05040102010807070707" pitchFamily="18" charset="2"/>
              <a:buChar char=""/>
            </a:pPr>
            <a:r>
              <a:rPr lang="en-GB" sz="2000" dirty="0" smtClean="0">
                <a:latin typeface="Arial" panose="020B0604020202020204" pitchFamily="34" charset="0"/>
                <a:cs typeface="Arial" panose="020B0604020202020204" pitchFamily="34" charset="0"/>
              </a:rPr>
              <a:t>basis. This staggering figure meant that the country's land fills would be unable to cop </a:t>
            </a:r>
            <a:r>
              <a:rPr lang="en-US" sz="2000" dirty="0" smtClean="0">
                <a:latin typeface="Arial" panose="020B0604020202020204" pitchFamily="34" charset="0"/>
                <a:cs typeface="Arial" panose="020B0604020202020204" pitchFamily="34" charset="0"/>
              </a:rPr>
              <a:t>with </a:t>
            </a:r>
            <a:r>
              <a:rPr lang="en-US" sz="2000" dirty="0">
                <a:latin typeface="Arial" panose="020B0604020202020204" pitchFamily="34" charset="0"/>
                <a:cs typeface="Arial" panose="020B0604020202020204" pitchFamily="34" charset="0"/>
              </a:rPr>
              <a:t>the bags when they were thrown </a:t>
            </a:r>
            <a:r>
              <a:rPr lang="en-US" sz="2000" dirty="0" smtClean="0">
                <a:latin typeface="Arial" panose="020B0604020202020204" pitchFamily="34" charset="0"/>
                <a:cs typeface="Arial" panose="020B0604020202020204" pitchFamily="34" charset="0"/>
              </a:rPr>
              <a:t>away</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Hong </a:t>
            </a:r>
            <a:r>
              <a:rPr lang="en-US" sz="2000" dirty="0">
                <a:latin typeface="Arial" panose="020B0604020202020204" pitchFamily="34" charset="0"/>
                <a:cs typeface="Arial" panose="020B0604020202020204" pitchFamily="34" charset="0"/>
              </a:rPr>
              <a:t>Kong's </a:t>
            </a:r>
            <a:r>
              <a:rPr lang="en-US" sz="2000" dirty="0" smtClean="0">
                <a:latin typeface="Arial" panose="020B0604020202020204" pitchFamily="34" charset="0"/>
                <a:cs typeface="Arial" panose="020B0604020202020204" pitchFamily="34" charset="0"/>
              </a:rPr>
              <a:t>introduction </a:t>
            </a:r>
            <a:r>
              <a:rPr lang="en-US" sz="2000" dirty="0">
                <a:latin typeface="Arial" panose="020B0604020202020204" pitchFamily="34" charset="0"/>
                <a:cs typeface="Arial" panose="020B0604020202020204" pitchFamily="34" charset="0"/>
              </a:rPr>
              <a:t>of a HKSO.S tax (6.5 US cents) on the use of carrier bags </a:t>
            </a:r>
            <a:r>
              <a:rPr lang="en-US" sz="2000" dirty="0" smtClean="0">
                <a:latin typeface="Arial" panose="020B0604020202020204" pitchFamily="34" charset="0"/>
                <a:cs typeface="Arial" panose="020B0604020202020204" pitchFamily="34" charset="0"/>
              </a:rPr>
              <a:t>has </a:t>
            </a:r>
            <a:r>
              <a:rPr lang="en-GB" sz="2000" dirty="0" smtClean="0">
                <a:latin typeface="Arial" panose="020B0604020202020204" pitchFamily="34" charset="0"/>
                <a:cs typeface="Arial" panose="020B0604020202020204" pitchFamily="34" charset="0"/>
              </a:rPr>
              <a:t>encouraged people to use recycled shopping bags. In fact, demand for plastic carrier bags fell by 85% within the first 2 days of the tax being introduced </a:t>
            </a:r>
            <a:r>
              <a:rPr lang="en-GB" sz="2000" dirty="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This follows similar moves made by other countries such as China (in 2009) and </a:t>
            </a:r>
            <a:r>
              <a:rPr lang="en-US" sz="2000" dirty="0" smtClean="0">
                <a:latin typeface="Arial" panose="020B0604020202020204" pitchFamily="34" charset="0"/>
                <a:cs typeface="Arial" panose="020B0604020202020204" pitchFamily="34" charset="0"/>
              </a:rPr>
              <a:t>Ireland </a:t>
            </a:r>
            <a:r>
              <a:rPr lang="en-GB" sz="2000" dirty="0" smtClean="0">
                <a:latin typeface="Arial" panose="020B0604020202020204" pitchFamily="34" charset="0"/>
                <a:cs typeface="Arial" panose="020B0604020202020204" pitchFamily="34" charset="0"/>
              </a:rPr>
              <a:t>(in 2002).</a:t>
            </a:r>
            <a:endParaRPr lang="en-GB" sz="2000" dirty="0">
              <a:latin typeface="Arial" panose="020B0604020202020204" pitchFamily="34" charset="0"/>
              <a:cs typeface="Arial" panose="020B0604020202020204" pitchFamily="34" charset="0"/>
            </a:endParaRPr>
          </a:p>
        </p:txBody>
      </p:sp>
      <p:pic>
        <p:nvPicPr>
          <p:cNvPr id="2050" name="Picture 2" descr="Image result for plastic bag problem"/>
          <p:cNvPicPr>
            <a:picLocks noChangeAspect="1" noChangeArrowheads="1"/>
          </p:cNvPicPr>
          <p:nvPr/>
        </p:nvPicPr>
        <p:blipFill rotWithShape="1">
          <a:blip r:embed="rId3">
            <a:extLst>
              <a:ext uri="{28A0092B-C50C-407E-A947-70E740481C1C}">
                <a14:useLocalDpi xmlns:a14="http://schemas.microsoft.com/office/drawing/2010/main" val="0"/>
              </a:ext>
            </a:extLst>
          </a:blip>
          <a:srcRect l="15700"/>
          <a:stretch/>
        </p:blipFill>
        <p:spPr bwMode="auto">
          <a:xfrm>
            <a:off x="6516216" y="1047794"/>
            <a:ext cx="2293268" cy="16322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lastic bag problem"/>
          <p:cNvPicPr>
            <a:picLocks noChangeAspect="1" noChangeArrowheads="1"/>
          </p:cNvPicPr>
          <p:nvPr/>
        </p:nvPicPr>
        <p:blipFill rotWithShape="1">
          <a:blip r:embed="rId4">
            <a:extLst>
              <a:ext uri="{28A0092B-C50C-407E-A947-70E740481C1C}">
                <a14:useLocalDpi xmlns:a14="http://schemas.microsoft.com/office/drawing/2010/main" val="0"/>
              </a:ext>
            </a:extLst>
          </a:blip>
          <a:srcRect l="9421" r="8941"/>
          <a:stretch/>
        </p:blipFill>
        <p:spPr bwMode="auto">
          <a:xfrm>
            <a:off x="6516216" y="2786501"/>
            <a:ext cx="2293268" cy="211003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5013176"/>
            <a:ext cx="2293268" cy="1627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3099253"/>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187</a:t>
            </a:r>
          </a:p>
        </p:txBody>
      </p:sp>
      <p:sp>
        <p:nvSpPr>
          <p:cNvPr id="5" name="TextBox 4"/>
          <p:cNvSpPr txBox="1"/>
          <p:nvPr/>
        </p:nvSpPr>
        <p:spPr>
          <a:xfrm>
            <a:off x="251520" y="1078285"/>
            <a:ext cx="8568952" cy="5586145"/>
          </a:xfrm>
          <a:prstGeom prst="rect">
            <a:avLst/>
          </a:prstGeom>
          <a:noFill/>
        </p:spPr>
        <p:txBody>
          <a:bodyPr wrap="square" numCol="1" rtlCol="0">
            <a:spAutoFit/>
          </a:bodyPr>
          <a:lstStyle/>
          <a:p>
            <a:pPr marL="363538" indent="-363538">
              <a:buClr>
                <a:srgbClr val="00B050"/>
              </a:buClr>
              <a:buFont typeface="Arial" panose="020B0604020202020204" pitchFamily="34" charset="0"/>
              <a:buChar char="•"/>
            </a:pPr>
            <a:r>
              <a:rPr lang="en-US" sz="2100" b="1" dirty="0">
                <a:solidFill>
                  <a:srgbClr val="FF0000"/>
                </a:solidFill>
              </a:rPr>
              <a:t>Impact on incentives to work</a:t>
            </a:r>
            <a:r>
              <a:rPr lang="en-US" sz="2100" b="1" dirty="0"/>
              <a:t> </a:t>
            </a:r>
            <a:r>
              <a:rPr lang="en-US" sz="2100" dirty="0" smtClean="0"/>
              <a:t>– lf taxes are </a:t>
            </a:r>
            <a:r>
              <a:rPr lang="en-US" sz="2100" dirty="0"/>
              <a:t>too high, this can create </a:t>
            </a:r>
            <a:r>
              <a:rPr lang="en-US" sz="2100" dirty="0" smtClean="0"/>
              <a:t>disincentive to </a:t>
            </a:r>
            <a:r>
              <a:rPr lang="en-US" sz="2100" dirty="0"/>
              <a:t>work. </a:t>
            </a:r>
            <a:r>
              <a:rPr lang="en-US" sz="2100" dirty="0" smtClean="0"/>
              <a:t>E.g., </a:t>
            </a:r>
            <a:r>
              <a:rPr lang="en-US" sz="2100" dirty="0"/>
              <a:t>France tried to </a:t>
            </a:r>
            <a:r>
              <a:rPr lang="en-US" sz="2100" dirty="0" smtClean="0"/>
              <a:t>introduce </a:t>
            </a:r>
            <a:r>
              <a:rPr lang="en-US" sz="2100" dirty="0"/>
              <a:t>a </a:t>
            </a:r>
            <a:r>
              <a:rPr lang="en-US" sz="2100" dirty="0" smtClean="0"/>
              <a:t>75% </a:t>
            </a:r>
            <a:r>
              <a:rPr lang="en-US" sz="2100" dirty="0"/>
              <a:t>income tax rate </a:t>
            </a:r>
            <a:r>
              <a:rPr lang="en-US" sz="2100" dirty="0" smtClean="0"/>
              <a:t>in 2012 </a:t>
            </a:r>
            <a:r>
              <a:rPr lang="en-US" sz="2100" dirty="0"/>
              <a:t>for individuals earning incomes in excess </a:t>
            </a:r>
            <a:r>
              <a:rPr lang="en-US" sz="2100" dirty="0" smtClean="0"/>
              <a:t>of €1m </a:t>
            </a:r>
            <a:r>
              <a:rPr lang="en-US" sz="2100" dirty="0"/>
              <a:t>($</a:t>
            </a:r>
            <a:r>
              <a:rPr lang="en-US" sz="2100" dirty="0" smtClean="0"/>
              <a:t>1.28m per year</a:t>
            </a:r>
            <a:r>
              <a:rPr lang="en-US" sz="2100" dirty="0"/>
              <a:t>). However, the proposals were </a:t>
            </a:r>
            <a:r>
              <a:rPr lang="en-US" sz="2100" dirty="0" smtClean="0"/>
              <a:t>overturned</a:t>
            </a:r>
            <a:r>
              <a:rPr lang="en-US" sz="2100" dirty="0"/>
              <a:t>, with some economists arguing </a:t>
            </a:r>
            <a:r>
              <a:rPr lang="en-US" sz="2100" dirty="0" smtClean="0"/>
              <a:t>that the </a:t>
            </a:r>
            <a:r>
              <a:rPr lang="en-US" sz="2100" dirty="0"/>
              <a:t>government would actually receive more tax </a:t>
            </a:r>
            <a:r>
              <a:rPr lang="en-US" sz="2100" dirty="0" smtClean="0"/>
              <a:t>revenues </a:t>
            </a:r>
            <a:r>
              <a:rPr lang="en-US" sz="2100" dirty="0"/>
              <a:t>by cutting tax rates. </a:t>
            </a:r>
            <a:r>
              <a:rPr lang="en-US" sz="2100" dirty="0" smtClean="0"/>
              <a:t>This is </a:t>
            </a:r>
            <a:r>
              <a:rPr lang="en-US" sz="2100" dirty="0"/>
              <a:t>because lower rates of tax can create </a:t>
            </a:r>
            <a:r>
              <a:rPr lang="en-US" sz="2100" dirty="0" smtClean="0"/>
              <a:t>incentives </a:t>
            </a:r>
            <a:r>
              <a:rPr lang="en-US" sz="2100" dirty="0"/>
              <a:t>to work and also help to </a:t>
            </a:r>
            <a:r>
              <a:rPr lang="en-US" sz="2100" dirty="0" smtClean="0"/>
              <a:t>reduce tax </a:t>
            </a:r>
            <a:r>
              <a:rPr lang="en-US" sz="2100" dirty="0"/>
              <a:t>avoidance and tax evasion (</a:t>
            </a:r>
            <a:r>
              <a:rPr lang="en-US" sz="2100" dirty="0" smtClean="0"/>
              <a:t>see </a:t>
            </a:r>
            <a:r>
              <a:rPr lang="en-US" sz="2100" dirty="0"/>
              <a:t>below).</a:t>
            </a:r>
          </a:p>
          <a:p>
            <a:pPr marL="363538" indent="-363538">
              <a:buClr>
                <a:srgbClr val="00B050"/>
              </a:buClr>
              <a:buFont typeface="Arial" panose="020B0604020202020204" pitchFamily="34" charset="0"/>
              <a:buChar char="•"/>
            </a:pPr>
            <a:r>
              <a:rPr lang="en-US" sz="2100" b="1" dirty="0" smtClean="0">
                <a:solidFill>
                  <a:srgbClr val="FF0000"/>
                </a:solidFill>
              </a:rPr>
              <a:t>Impact </a:t>
            </a:r>
            <a:r>
              <a:rPr lang="en-US" sz="2100" b="1" dirty="0">
                <a:solidFill>
                  <a:srgbClr val="FF0000"/>
                </a:solidFill>
              </a:rPr>
              <a:t>on tax avoidance and tax evasion</a:t>
            </a:r>
            <a:r>
              <a:rPr lang="en-US" sz="2100" dirty="0">
                <a:solidFill>
                  <a:srgbClr val="FF0000"/>
                </a:solidFill>
              </a:rPr>
              <a:t> </a:t>
            </a:r>
            <a:r>
              <a:rPr lang="en-US" sz="2100" dirty="0"/>
              <a:t>- Some taxes </a:t>
            </a:r>
            <a:r>
              <a:rPr lang="en-US" sz="2100" dirty="0" smtClean="0"/>
              <a:t>are preventable. </a:t>
            </a:r>
            <a:r>
              <a:rPr lang="en-US" sz="2100" b="1" dirty="0" smtClean="0">
                <a:solidFill>
                  <a:srgbClr val="FF0000"/>
                </a:solidFill>
              </a:rPr>
              <a:t>Tax avoidance </a:t>
            </a:r>
            <a:r>
              <a:rPr lang="en-US" sz="2100" dirty="0"/>
              <a:t>is the legal act </a:t>
            </a:r>
            <a:r>
              <a:rPr lang="en-US" sz="2100" dirty="0" smtClean="0"/>
              <a:t>of not </a:t>
            </a:r>
            <a:r>
              <a:rPr lang="en-US" sz="2100" dirty="0"/>
              <a:t>paying taxes: </a:t>
            </a:r>
            <a:r>
              <a:rPr lang="en-US" sz="2100" dirty="0" smtClean="0"/>
              <a:t>e.g., </a:t>
            </a:r>
            <a:r>
              <a:rPr lang="en-US" sz="2100" dirty="0"/>
              <a:t>non-smokers do not </a:t>
            </a:r>
            <a:r>
              <a:rPr lang="en-US" sz="2100" dirty="0" smtClean="0"/>
              <a:t>pay tobacco </a:t>
            </a:r>
            <a:r>
              <a:rPr lang="en-US" sz="2100" dirty="0"/>
              <a:t>tax and non-overseas </a:t>
            </a:r>
            <a:r>
              <a:rPr lang="en-US" sz="2100" dirty="0" smtClean="0"/>
              <a:t>travelers </a:t>
            </a:r>
            <a:r>
              <a:rPr lang="en-US" sz="2100" dirty="0"/>
              <a:t>do not pay air passenger departure taxes.</a:t>
            </a:r>
          </a:p>
          <a:p>
            <a:pPr marL="363538" indent="-363538">
              <a:buClr>
                <a:srgbClr val="00B050"/>
              </a:buClr>
              <a:buFont typeface="Arial" panose="020B0604020202020204" pitchFamily="34" charset="0"/>
              <a:buChar char="•"/>
            </a:pPr>
            <a:r>
              <a:rPr lang="en-US" sz="2100" dirty="0"/>
              <a:t>However, </a:t>
            </a:r>
            <a:r>
              <a:rPr lang="en-US" sz="2100" b="1" dirty="0">
                <a:solidFill>
                  <a:srgbClr val="FF0000"/>
                </a:solidFill>
              </a:rPr>
              <a:t>tax evasion </a:t>
            </a:r>
            <a:r>
              <a:rPr lang="en-US" sz="2100" dirty="0"/>
              <a:t>is illegal as it refers to non -payment of taxes due, </a:t>
            </a:r>
            <a:r>
              <a:rPr lang="en-US" sz="2100" dirty="0" smtClean="0"/>
              <a:t>perhaps by </a:t>
            </a:r>
            <a:r>
              <a:rPr lang="en-US" sz="2100" dirty="0"/>
              <a:t>a business under-declaring its level of profits. High levels of taxation will </a:t>
            </a:r>
            <a:r>
              <a:rPr lang="en-US" sz="2100" dirty="0" smtClean="0"/>
              <a:t>tend to </a:t>
            </a:r>
            <a:r>
              <a:rPr lang="en-US" sz="2100" dirty="0"/>
              <a:t>encourage both tax avoidance and tax evasion. By contrast, low rates of </a:t>
            </a:r>
            <a:r>
              <a:rPr lang="en-US" sz="2100" dirty="0" smtClean="0"/>
              <a:t>taxation create far </a:t>
            </a:r>
            <a:r>
              <a:rPr lang="en-US" sz="2100" dirty="0"/>
              <a:t>fewer incentives for households and firms to defraud the </a:t>
            </a:r>
            <a:r>
              <a:rPr lang="en-US" sz="2100" dirty="0" smtClean="0"/>
              <a:t>government.</a:t>
            </a:r>
            <a:endParaRPr lang="en-US" sz="2100" dirty="0"/>
          </a:p>
        </p:txBody>
      </p:sp>
    </p:spTree>
    <p:extLst>
      <p:ext uri="{BB962C8B-B14F-4D97-AF65-F5344CB8AC3E}">
        <p14:creationId xmlns:p14="http://schemas.microsoft.com/office/powerpoint/2010/main" val="2546980988"/>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187</a:t>
            </a:r>
          </a:p>
        </p:txBody>
      </p:sp>
      <p:sp>
        <p:nvSpPr>
          <p:cNvPr id="5" name="TextBox 4"/>
          <p:cNvSpPr txBox="1"/>
          <p:nvPr/>
        </p:nvSpPr>
        <p:spPr>
          <a:xfrm>
            <a:off x="251520" y="1078285"/>
            <a:ext cx="8568952" cy="2569934"/>
          </a:xfrm>
          <a:prstGeom prst="rect">
            <a:avLst/>
          </a:prstGeom>
          <a:noFill/>
        </p:spPr>
        <p:txBody>
          <a:bodyPr wrap="square" numCol="1" rtlCol="0">
            <a:spAutoFit/>
          </a:bodyPr>
          <a:lstStyle/>
          <a:p>
            <a:pPr marL="363538" indent="-363538">
              <a:buClr>
                <a:srgbClr val="00B050"/>
              </a:buClr>
              <a:buFont typeface="Arial" panose="020B0604020202020204" pitchFamily="34" charset="0"/>
              <a:buChar char="•"/>
            </a:pPr>
            <a:r>
              <a:rPr lang="en-US" sz="2300" b="1" dirty="0" smtClean="0"/>
              <a:t>Impact </a:t>
            </a:r>
            <a:r>
              <a:rPr lang="en-US" sz="2300" b="1" dirty="0"/>
              <a:t>on the distribution of wealth</a:t>
            </a:r>
            <a:r>
              <a:rPr lang="en-US" sz="2300" dirty="0"/>
              <a:t> - The use of taxes can help to </a:t>
            </a:r>
            <a:r>
              <a:rPr lang="en-US" sz="2300" dirty="0" smtClean="0"/>
              <a:t>redistribute income </a:t>
            </a:r>
            <a:r>
              <a:rPr lang="en-US" sz="2300" dirty="0"/>
              <a:t>and </a:t>
            </a:r>
            <a:r>
              <a:rPr lang="en-US" sz="2300" dirty="0" smtClean="0"/>
              <a:t>wealth </a:t>
            </a:r>
            <a:r>
              <a:rPr lang="en-US" sz="2300" dirty="0"/>
              <a:t>from the relatively rich to the poorer members of society. </a:t>
            </a:r>
            <a:r>
              <a:rPr lang="en-US" sz="2300" dirty="0" smtClean="0"/>
              <a:t>E.g., wealthier individuals </a:t>
            </a:r>
            <a:r>
              <a:rPr lang="en-US" sz="2300" dirty="0"/>
              <a:t>will pay more income tax, sales taxes and stamp </a:t>
            </a:r>
            <a:r>
              <a:rPr lang="en-US" sz="2300" dirty="0" smtClean="0"/>
              <a:t>duty on </a:t>
            </a:r>
            <a:r>
              <a:rPr lang="en-US" sz="2300" dirty="0"/>
              <a:t>their </a:t>
            </a:r>
            <a:r>
              <a:rPr lang="en-US" sz="2300" dirty="0" smtClean="0"/>
              <a:t>private </a:t>
            </a:r>
            <a:r>
              <a:rPr lang="en-US" sz="2300" dirty="0"/>
              <a:t>properties. These funds can be used by the </a:t>
            </a:r>
            <a:r>
              <a:rPr lang="en-US" sz="2300" dirty="0" smtClean="0"/>
              <a:t>government </a:t>
            </a:r>
            <a:r>
              <a:rPr lang="en-US" sz="2300" dirty="0"/>
              <a:t>to </a:t>
            </a:r>
            <a:r>
              <a:rPr lang="en-US" sz="2300" dirty="0" smtClean="0"/>
              <a:t>support education</a:t>
            </a:r>
            <a:r>
              <a:rPr lang="en-US" sz="2300" dirty="0"/>
              <a:t>, health care and social benefits for less </a:t>
            </a:r>
            <a:r>
              <a:rPr lang="en-US" sz="2300" dirty="0" smtClean="0"/>
              <a:t>affluent </a:t>
            </a:r>
            <a:r>
              <a:rPr lang="en-US" sz="2300" dirty="0"/>
              <a:t>individuals in the economy.</a:t>
            </a:r>
            <a:endParaRPr lang="en-GB" sz="2300" dirty="0"/>
          </a:p>
        </p:txBody>
      </p:sp>
      <p:sp>
        <p:nvSpPr>
          <p:cNvPr id="6" name="TextBox 5"/>
          <p:cNvSpPr txBox="1"/>
          <p:nvPr/>
        </p:nvSpPr>
        <p:spPr>
          <a:xfrm>
            <a:off x="251520" y="3789040"/>
            <a:ext cx="8568952" cy="2800767"/>
          </a:xfrm>
          <a:prstGeom prst="rect">
            <a:avLst/>
          </a:prstGeom>
          <a:solidFill>
            <a:schemeClr val="accent6">
              <a:lumMod val="40000"/>
              <a:lumOff val="60000"/>
            </a:schemeClr>
          </a:solidFill>
          <a:ln w="57150">
            <a:solidFill>
              <a:srgbClr val="002060"/>
            </a:solidFill>
          </a:ln>
        </p:spPr>
        <p:txBody>
          <a:bodyPr wrap="square" numCol="1" rtlCol="0">
            <a:spAutoFit/>
          </a:bodyPr>
          <a:lstStyle/>
          <a:p>
            <a:pPr>
              <a:buClr>
                <a:srgbClr val="00B050"/>
              </a:buClr>
            </a:pPr>
            <a:r>
              <a:rPr lang="en-US" sz="2200" b="1" dirty="0" smtClean="0"/>
              <a:t>Activity</a:t>
            </a:r>
          </a:p>
          <a:p>
            <a:pPr marL="449263" indent="-449263">
              <a:buClr>
                <a:srgbClr val="00B050"/>
              </a:buClr>
              <a:buFont typeface="Wingdings 3" panose="05040102010807070707" pitchFamily="18" charset="2"/>
              <a:buChar char=""/>
            </a:pPr>
            <a:r>
              <a:rPr lang="en-US" sz="2200" dirty="0" smtClean="0"/>
              <a:t>Some </a:t>
            </a:r>
            <a:r>
              <a:rPr lang="en-US" sz="2200" dirty="0"/>
              <a:t>countries, such as Andorra, Brunei Darussalam, Oman and Qatar, have a zero rate </a:t>
            </a:r>
            <a:r>
              <a:rPr lang="en-US" sz="2200" dirty="0" smtClean="0"/>
              <a:t>of income </a:t>
            </a:r>
            <a:r>
              <a:rPr lang="en-US" sz="2200" dirty="0"/>
              <a:t>tax. Other countries, such as Bahamas and Estonia, have a zero rate of </a:t>
            </a:r>
            <a:r>
              <a:rPr lang="en-US" sz="2200" dirty="0" smtClean="0"/>
              <a:t>corporation tax</a:t>
            </a:r>
            <a:r>
              <a:rPr lang="en-US" sz="2200" dirty="0"/>
              <a:t>.</a:t>
            </a:r>
          </a:p>
          <a:p>
            <a:pPr marL="811213" indent="-361950">
              <a:buClr>
                <a:srgbClr val="00B050"/>
              </a:buClr>
              <a:buFont typeface="+mj-lt"/>
              <a:buAutoNum type="arabicPeriod"/>
            </a:pPr>
            <a:r>
              <a:rPr lang="en-US" sz="2200" dirty="0" smtClean="0"/>
              <a:t>Which </a:t>
            </a:r>
            <a:r>
              <a:rPr lang="en-US" sz="2200" dirty="0"/>
              <a:t>other countries have a zero rate of income tax?</a:t>
            </a:r>
          </a:p>
          <a:p>
            <a:pPr marL="811213" indent="-361950">
              <a:buClr>
                <a:srgbClr val="00B050"/>
              </a:buClr>
              <a:buFont typeface="+mj-lt"/>
              <a:buAutoNum type="arabicPeriod"/>
            </a:pPr>
            <a:r>
              <a:rPr lang="en-US" sz="2200" dirty="0" smtClean="0"/>
              <a:t>Investigate </a:t>
            </a:r>
            <a:r>
              <a:rPr lang="en-US" sz="2200" dirty="0"/>
              <a:t>the reasons behind such government decisions. Be prepared to share </a:t>
            </a:r>
            <a:r>
              <a:rPr lang="en-US" sz="2200" dirty="0" smtClean="0"/>
              <a:t>your findings with the rest of the class</a:t>
            </a:r>
            <a:r>
              <a:rPr lang="en-US" sz="2200" dirty="0"/>
              <a:t>.</a:t>
            </a:r>
          </a:p>
        </p:txBody>
      </p:sp>
    </p:spTree>
    <p:extLst>
      <p:ext uri="{BB962C8B-B14F-4D97-AF65-F5344CB8AC3E}">
        <p14:creationId xmlns:p14="http://schemas.microsoft.com/office/powerpoint/2010/main" val="3344805256"/>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188</a:t>
            </a:r>
          </a:p>
        </p:txBody>
      </p:sp>
      <p:sp>
        <p:nvSpPr>
          <p:cNvPr id="5" name="TextBox 4"/>
          <p:cNvSpPr txBox="1"/>
          <p:nvPr/>
        </p:nvSpPr>
        <p:spPr>
          <a:xfrm>
            <a:off x="251520" y="1078285"/>
            <a:ext cx="8568952" cy="3139321"/>
          </a:xfrm>
          <a:prstGeom prst="rect">
            <a:avLst/>
          </a:prstGeom>
          <a:noFill/>
        </p:spPr>
        <p:txBody>
          <a:bodyPr wrap="square" numCol="1" rtlCol="0">
            <a:spAutoFit/>
          </a:bodyPr>
          <a:lstStyle/>
          <a:p>
            <a:pPr>
              <a:buClr>
                <a:srgbClr val="00B050"/>
              </a:buClr>
            </a:pPr>
            <a:r>
              <a:rPr lang="en-US" sz="2200" b="1" dirty="0">
                <a:solidFill>
                  <a:srgbClr val="FF0000"/>
                </a:solidFill>
              </a:rPr>
              <a:t>Chapter </a:t>
            </a:r>
            <a:r>
              <a:rPr lang="en-US" sz="2200" b="1" dirty="0" smtClean="0">
                <a:solidFill>
                  <a:srgbClr val="FF0000"/>
                </a:solidFill>
              </a:rPr>
              <a:t>review </a:t>
            </a:r>
            <a:r>
              <a:rPr lang="en-US" sz="2200" b="1" dirty="0">
                <a:solidFill>
                  <a:srgbClr val="FF0000"/>
                </a:solidFill>
              </a:rPr>
              <a:t>questions</a:t>
            </a:r>
          </a:p>
          <a:p>
            <a:pPr marL="457200" indent="-457200">
              <a:buClr>
                <a:srgbClr val="00B050"/>
              </a:buClr>
              <a:buFont typeface="+mj-lt"/>
              <a:buAutoNum type="arabicPeriod"/>
            </a:pPr>
            <a:r>
              <a:rPr lang="en-US" sz="2200" dirty="0" smtClean="0">
                <a:solidFill>
                  <a:srgbClr val="FF0000"/>
                </a:solidFill>
              </a:rPr>
              <a:t>What </a:t>
            </a:r>
            <a:r>
              <a:rPr lang="en-US" sz="2200" dirty="0">
                <a:solidFill>
                  <a:srgbClr val="FF0000"/>
                </a:solidFill>
              </a:rPr>
              <a:t>is the difference between direct and indirect taxes?</a:t>
            </a:r>
          </a:p>
          <a:p>
            <a:pPr marL="457200" indent="-457200">
              <a:buClr>
                <a:srgbClr val="00B050"/>
              </a:buClr>
              <a:buFont typeface="+mj-lt"/>
              <a:buAutoNum type="arabicPeriod"/>
            </a:pPr>
            <a:r>
              <a:rPr lang="en-US" sz="2200" dirty="0" smtClean="0">
                <a:solidFill>
                  <a:srgbClr val="FF0000"/>
                </a:solidFill>
              </a:rPr>
              <a:t>State </a:t>
            </a:r>
            <a:r>
              <a:rPr lang="en-US" sz="2200" dirty="0">
                <a:solidFill>
                  <a:srgbClr val="FF0000"/>
                </a:solidFill>
              </a:rPr>
              <a:t>two examples of direct taxes and two examples of indirect taxes.</a:t>
            </a:r>
          </a:p>
          <a:p>
            <a:pPr marL="457200" indent="-457200">
              <a:buClr>
                <a:srgbClr val="00B050"/>
              </a:buClr>
              <a:buFont typeface="+mj-lt"/>
              <a:buAutoNum type="arabicPeriod"/>
            </a:pPr>
            <a:r>
              <a:rPr lang="en-US" sz="2200" dirty="0">
                <a:solidFill>
                  <a:srgbClr val="FF0000"/>
                </a:solidFill>
              </a:rPr>
              <a:t>What is the difference between progressive, regressive and proportional taxes?</a:t>
            </a:r>
          </a:p>
          <a:p>
            <a:pPr marL="457200" indent="-457200">
              <a:buClr>
                <a:srgbClr val="00B050"/>
              </a:buClr>
              <a:buFont typeface="+mj-lt"/>
              <a:buAutoNum type="arabicPeriod"/>
            </a:pPr>
            <a:r>
              <a:rPr lang="en-US" sz="2200" dirty="0">
                <a:solidFill>
                  <a:srgbClr val="FF0000"/>
                </a:solidFill>
              </a:rPr>
              <a:t>How do taxes affect: economic growth, inflation and incentives to work?</a:t>
            </a:r>
          </a:p>
          <a:p>
            <a:pPr marL="457200" indent="-457200">
              <a:buClr>
                <a:srgbClr val="00B050"/>
              </a:buClr>
              <a:buFont typeface="+mj-lt"/>
              <a:buAutoNum type="arabicPeriod"/>
            </a:pPr>
            <a:r>
              <a:rPr lang="en-US" sz="2200" dirty="0" smtClean="0">
                <a:solidFill>
                  <a:srgbClr val="FF0000"/>
                </a:solidFill>
              </a:rPr>
              <a:t>What </a:t>
            </a:r>
            <a:r>
              <a:rPr lang="en-US" sz="2200" dirty="0">
                <a:solidFill>
                  <a:srgbClr val="FF0000"/>
                </a:solidFill>
              </a:rPr>
              <a:t>is the difference between tax avoidance and tax evasion?</a:t>
            </a:r>
            <a:endParaRPr lang="en-GB" sz="2200" dirty="0">
              <a:solidFill>
                <a:srgbClr val="FF0000"/>
              </a:solidFill>
            </a:endParaRPr>
          </a:p>
        </p:txBody>
      </p:sp>
      <p:pic>
        <p:nvPicPr>
          <p:cNvPr id="7170" name="Picture 2" descr="Image result for tax avoid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0530" y="4253210"/>
            <a:ext cx="3789941" cy="234952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tax avoidan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4217606"/>
            <a:ext cx="2660537" cy="238513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tax avoidan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6073" y="4253210"/>
            <a:ext cx="1902450" cy="2349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879624"/>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5.3 – Impact of Taxation</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186</a:t>
            </a:r>
          </a:p>
        </p:txBody>
      </p:sp>
      <p:pic>
        <p:nvPicPr>
          <p:cNvPr id="6146" name="Picture 2" descr="Image result for tax avoid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020" y="1094183"/>
            <a:ext cx="8521452" cy="5511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715767"/>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5 – Exam Questions</a:t>
            </a:r>
            <a:endParaRPr lang="en-US"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186</a:t>
            </a:r>
          </a:p>
        </p:txBody>
      </p:sp>
    </p:spTree>
    <p:extLst>
      <p:ext uri="{BB962C8B-B14F-4D97-AF65-F5344CB8AC3E}">
        <p14:creationId xmlns:p14="http://schemas.microsoft.com/office/powerpoint/2010/main" val="588808408"/>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C</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C</a:t>
            </a:r>
            <a:r>
              <a:rPr lang="en-US" sz="2000" dirty="0"/>
              <a:t>, a candidate must show a good understanding of the syllabus and some ability </a:t>
            </a:r>
            <a:r>
              <a:rPr lang="en-US" sz="2000" dirty="0" smtClean="0"/>
              <a:t>to answer </a:t>
            </a:r>
            <a:r>
              <a:rPr lang="en-US" sz="2000" dirty="0"/>
              <a:t>questions that are pitched at a more academic level. Within the separate assessment </a:t>
            </a:r>
            <a:r>
              <a:rPr lang="en-US" sz="2000" dirty="0" smtClean="0"/>
              <a:t>objectives, a</a:t>
            </a:r>
            <a:r>
              <a:rPr lang="en-US" sz="2000" dirty="0"/>
              <a:t> candidate awarded a Grade C must show:</a:t>
            </a:r>
          </a:p>
          <a:p>
            <a:pPr>
              <a:buClr>
                <a:srgbClr val="00B050"/>
              </a:buClr>
            </a:pPr>
            <a:r>
              <a:rPr lang="en-US" sz="2000" b="1" dirty="0"/>
              <a:t>AO1: Knowledge with understanding</a:t>
            </a:r>
          </a:p>
          <a:p>
            <a:pPr marL="744538" indent="-355600">
              <a:buClr>
                <a:srgbClr val="00B050"/>
              </a:buClr>
              <a:buFont typeface="Arial" panose="020B0604020202020204" pitchFamily="34" charset="0"/>
              <a:buChar char="•"/>
            </a:pPr>
            <a:r>
              <a:rPr lang="en-US" sz="2000" dirty="0" smtClean="0"/>
              <a:t>A </a:t>
            </a:r>
            <a:r>
              <a:rPr lang="en-US" sz="2000" dirty="0"/>
              <a:t>sound ability to identify detailed facts and principles in relation to the content of the syllabus</a:t>
            </a:r>
          </a:p>
          <a:p>
            <a:pPr marL="744538" indent="-355600">
              <a:buClr>
                <a:srgbClr val="00B050"/>
              </a:buClr>
              <a:buFont typeface="Arial" panose="020B0604020202020204" pitchFamily="34" charset="0"/>
              <a:buChar char="•"/>
            </a:pPr>
            <a:r>
              <a:rPr lang="en-US" sz="2000" dirty="0" smtClean="0"/>
              <a:t>A </a:t>
            </a:r>
            <a:r>
              <a:rPr lang="en-US" sz="2000" dirty="0"/>
              <a:t>sound ability to describe clearly graphs, diagrams, tables</a:t>
            </a:r>
          </a:p>
          <a:p>
            <a:pPr marL="744538" indent="-355600">
              <a:buClr>
                <a:srgbClr val="00B050"/>
              </a:buClr>
              <a:buFont typeface="Arial" panose="020B0604020202020204" pitchFamily="34" charset="0"/>
              <a:buChar char="•"/>
            </a:pPr>
            <a:r>
              <a:rPr lang="en-US" sz="2000" dirty="0" smtClean="0"/>
              <a:t>A </a:t>
            </a:r>
            <a:r>
              <a:rPr lang="en-US" sz="2000" dirty="0"/>
              <a:t>sound ability to define the concepts and ideas of the syllabus.</a:t>
            </a:r>
          </a:p>
          <a:p>
            <a:pPr>
              <a:buClr>
                <a:srgbClr val="00B050"/>
              </a:buClr>
            </a:pPr>
            <a:r>
              <a:rPr lang="en-US" sz="2000" b="1" dirty="0"/>
              <a:t>AO2: Analysis</a:t>
            </a:r>
          </a:p>
          <a:p>
            <a:pPr marL="744538" indent="-355600">
              <a:buClr>
                <a:srgbClr val="00B050"/>
              </a:buClr>
              <a:buFont typeface="Arial" panose="020B0604020202020204" pitchFamily="34" charset="0"/>
              <a:buChar char="•"/>
            </a:pPr>
            <a:r>
              <a:rPr lang="en-US" sz="2000" dirty="0" smtClean="0"/>
              <a:t>An </a:t>
            </a:r>
            <a:r>
              <a:rPr lang="en-US" sz="2000" dirty="0"/>
              <a:t>ability to use and comment on information</a:t>
            </a:r>
          </a:p>
          <a:p>
            <a:pPr marL="744538" indent="-355600">
              <a:buClr>
                <a:srgbClr val="00B050"/>
              </a:buClr>
              <a:buFont typeface="Arial" panose="020B0604020202020204" pitchFamily="34" charset="0"/>
              <a:buChar char="•"/>
            </a:pPr>
            <a:r>
              <a:rPr lang="en-US" sz="2000" dirty="0" smtClean="0"/>
              <a:t>An </a:t>
            </a:r>
            <a:r>
              <a:rPr lang="en-US" sz="2000" dirty="0"/>
              <a:t>ability to apply this information to illustrate the application of economic analysis to a </a:t>
            </a:r>
            <a:r>
              <a:rPr lang="en-US" sz="2000" dirty="0" smtClean="0"/>
              <a:t>particular situation</a:t>
            </a:r>
            <a:r>
              <a:rPr lang="en-US" sz="2000" dirty="0"/>
              <a:t>.</a:t>
            </a:r>
          </a:p>
          <a:p>
            <a:pPr>
              <a:buClr>
                <a:srgbClr val="00B050"/>
              </a:buClr>
            </a:pPr>
            <a:r>
              <a:rPr lang="en-US" sz="2000" b="1" dirty="0"/>
              <a:t>AO3: Critical evaluation and decision-making</a:t>
            </a:r>
          </a:p>
          <a:p>
            <a:pPr marL="744538" indent="-355600">
              <a:buClr>
                <a:srgbClr val="00B050"/>
              </a:buClr>
              <a:buFont typeface="Arial" panose="020B0604020202020204" pitchFamily="34" charset="0"/>
              <a:buChar char="•"/>
            </a:pPr>
            <a:r>
              <a:rPr lang="en-US" sz="2000" dirty="0" smtClean="0"/>
              <a:t>An </a:t>
            </a:r>
            <a:r>
              <a:rPr lang="en-US" sz="2000" dirty="0"/>
              <a:t>ability to interpret information accurately</a:t>
            </a:r>
          </a:p>
          <a:p>
            <a:pPr marL="744538" indent="-355600">
              <a:buClr>
                <a:srgbClr val="00B050"/>
              </a:buClr>
              <a:buFont typeface="Arial" panose="020B0604020202020204" pitchFamily="34" charset="0"/>
              <a:buChar char="•"/>
            </a:pPr>
            <a:r>
              <a:rPr lang="en-US" sz="2000" dirty="0" smtClean="0"/>
              <a:t>An </a:t>
            </a:r>
            <a:r>
              <a:rPr lang="en-US" sz="2000" dirty="0"/>
              <a:t>ability to discriminate between varied sources of information and to distinguish clearly </a:t>
            </a:r>
            <a:r>
              <a:rPr lang="en-US" sz="2000" dirty="0" smtClean="0"/>
              <a:t>between facts </a:t>
            </a:r>
            <a:r>
              <a:rPr lang="en-US" sz="2000" dirty="0"/>
              <a:t>and opinions</a:t>
            </a:r>
          </a:p>
          <a:p>
            <a:pPr marL="744538" indent="-355600">
              <a:buClr>
                <a:srgbClr val="00B050"/>
              </a:buClr>
              <a:buFont typeface="Arial" panose="020B0604020202020204" pitchFamily="34" charset="0"/>
              <a:buChar char="•"/>
            </a:pPr>
            <a:r>
              <a:rPr lang="en-US" sz="2000" dirty="0" smtClean="0"/>
              <a:t>An </a:t>
            </a:r>
            <a:r>
              <a:rPr lang="en-US" sz="2000" dirty="0"/>
              <a:t>ability to evaluate and make reasoned judgements.</a:t>
            </a:r>
            <a:endParaRPr lang="en-US" dirty="0"/>
          </a:p>
        </p:txBody>
      </p:sp>
    </p:spTree>
    <p:extLst>
      <p:ext uri="{BB962C8B-B14F-4D97-AF65-F5344CB8AC3E}">
        <p14:creationId xmlns:p14="http://schemas.microsoft.com/office/powerpoint/2010/main" val="152988124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F</a:t>
            </a:r>
            <a:endParaRPr lang="en-GB" sz="4000" dirty="0"/>
          </a:p>
        </p:txBody>
      </p:sp>
      <p:sp>
        <p:nvSpPr>
          <p:cNvPr id="3" name="Rectangle 2"/>
          <p:cNvSpPr/>
          <p:nvPr/>
        </p:nvSpPr>
        <p:spPr>
          <a:xfrm>
            <a:off x="251520" y="1052736"/>
            <a:ext cx="8568952" cy="5324535"/>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F</a:t>
            </a:r>
            <a:r>
              <a:rPr lang="en-US" sz="2000" dirty="0"/>
              <a:t>, a candidate must show some familiarity with the central concepts and ideas in </a:t>
            </a:r>
            <a:r>
              <a:rPr lang="en-US" sz="2000" dirty="0" smtClean="0"/>
              <a:t>the syllabus</a:t>
            </a:r>
            <a:r>
              <a:rPr lang="en-US" sz="2000" dirty="0"/>
              <a:t>. Within the separate assessment objectives, a candidate awarded a Grade F must show:</a:t>
            </a:r>
          </a:p>
          <a:p>
            <a:pPr>
              <a:buClr>
                <a:srgbClr val="00B050"/>
              </a:buClr>
            </a:pPr>
            <a:r>
              <a:rPr lang="en-US" sz="2000" b="1" dirty="0"/>
              <a:t>AO1: Knowledge with understanding</a:t>
            </a:r>
          </a:p>
          <a:p>
            <a:pPr marL="693738" indent="-287338">
              <a:buClr>
                <a:srgbClr val="00B050"/>
              </a:buClr>
              <a:buFont typeface="Arial" panose="020B0604020202020204" pitchFamily="34" charset="0"/>
              <a:buChar char="•"/>
            </a:pPr>
            <a:r>
              <a:rPr lang="en-US" sz="2000" dirty="0" smtClean="0"/>
              <a:t>Some </a:t>
            </a:r>
            <a:r>
              <a:rPr lang="en-US" sz="2000" dirty="0"/>
              <a:t>ability to identify specific facts or principles in relation to the content of the syllabus</a:t>
            </a:r>
          </a:p>
          <a:p>
            <a:pPr marL="693738" indent="-287338">
              <a:buClr>
                <a:srgbClr val="00B050"/>
              </a:buClr>
              <a:buFont typeface="Arial" panose="020B0604020202020204" pitchFamily="34" charset="0"/>
              <a:buChar char="•"/>
            </a:pPr>
            <a:r>
              <a:rPr lang="en-US" sz="2000" dirty="0" smtClean="0"/>
              <a:t>Some </a:t>
            </a:r>
            <a:r>
              <a:rPr lang="en-US" sz="2000" dirty="0"/>
              <a:t>ability to describe graphs, diagrams, tables.</a:t>
            </a:r>
          </a:p>
          <a:p>
            <a:pPr>
              <a:buClr>
                <a:srgbClr val="00B050"/>
              </a:buClr>
            </a:pPr>
            <a:r>
              <a:rPr lang="en-US" sz="2000" b="1" dirty="0"/>
              <a:t>AO2: Analysis</a:t>
            </a:r>
          </a:p>
          <a:p>
            <a:pPr marL="693738" indent="-287338">
              <a:buClr>
                <a:srgbClr val="00B050"/>
              </a:buClr>
              <a:buFont typeface="Arial" panose="020B0604020202020204" pitchFamily="34" charset="0"/>
              <a:buChar char="•"/>
            </a:pPr>
            <a:r>
              <a:rPr lang="en-US" sz="2000" dirty="0" smtClean="0"/>
              <a:t>Some </a:t>
            </a:r>
            <a:r>
              <a:rPr lang="en-US" sz="2000" dirty="0"/>
              <a:t>ability to classify data in a simple way and some ability to select relevant information from </a:t>
            </a:r>
            <a:r>
              <a:rPr lang="en-US" sz="2000" dirty="0" smtClean="0"/>
              <a:t>a set </a:t>
            </a:r>
            <a:r>
              <a:rPr lang="en-US" sz="2000" dirty="0"/>
              <a:t>of data</a:t>
            </a:r>
          </a:p>
          <a:p>
            <a:pPr marL="693738" indent="-287338">
              <a:buClr>
                <a:srgbClr val="00B050"/>
              </a:buClr>
              <a:buFont typeface="Arial" panose="020B0604020202020204" pitchFamily="34" charset="0"/>
              <a:buChar char="•"/>
            </a:pPr>
            <a:r>
              <a:rPr lang="en-US" sz="2000" dirty="0" smtClean="0"/>
              <a:t>Some </a:t>
            </a:r>
            <a:r>
              <a:rPr lang="en-US" sz="2000" dirty="0"/>
              <a:t>ability to apply the tools of economic analysis to particular situations.</a:t>
            </a:r>
          </a:p>
          <a:p>
            <a:pPr>
              <a:buClr>
                <a:srgbClr val="00B050"/>
              </a:buClr>
            </a:pPr>
            <a:r>
              <a:rPr lang="en-US" sz="2000" b="1" dirty="0"/>
              <a:t>AO3: Critical evaluation and decision-making</a:t>
            </a:r>
          </a:p>
          <a:p>
            <a:pPr marL="693738" indent="-287338">
              <a:buClr>
                <a:srgbClr val="00B050"/>
              </a:buClr>
              <a:buFont typeface="Arial" panose="020B0604020202020204" pitchFamily="34" charset="0"/>
              <a:buChar char="•"/>
            </a:pPr>
            <a:r>
              <a:rPr lang="en-US" sz="2000" dirty="0" smtClean="0"/>
              <a:t>A </a:t>
            </a:r>
            <a:r>
              <a:rPr lang="en-US" sz="2000" dirty="0"/>
              <a:t>limited ability to discriminate between different sources of information and to describe </a:t>
            </a:r>
            <a:r>
              <a:rPr lang="en-US" sz="2000" dirty="0" smtClean="0"/>
              <a:t>the difference </a:t>
            </a:r>
            <a:r>
              <a:rPr lang="en-US" sz="2000" dirty="0"/>
              <a:t>between facts and opinions</a:t>
            </a:r>
          </a:p>
          <a:p>
            <a:pPr marL="693738" indent="-287338">
              <a:buClr>
                <a:srgbClr val="00B050"/>
              </a:buClr>
              <a:buFont typeface="Arial" panose="020B0604020202020204" pitchFamily="34" charset="0"/>
              <a:buChar char="•"/>
            </a:pPr>
            <a:r>
              <a:rPr lang="en-US" sz="2000" dirty="0" smtClean="0"/>
              <a:t>Some </a:t>
            </a:r>
            <a:r>
              <a:rPr lang="en-US" sz="2000" dirty="0"/>
              <a:t>ability to use information relating to a particular topic.</a:t>
            </a:r>
            <a:endParaRPr lang="en-US" dirty="0"/>
          </a:p>
        </p:txBody>
      </p:sp>
    </p:spTree>
    <p:extLst>
      <p:ext uri="{BB962C8B-B14F-4D97-AF65-F5344CB8AC3E}">
        <p14:creationId xmlns:p14="http://schemas.microsoft.com/office/powerpoint/2010/main" val="235314698"/>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LO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www.w3.org/XML/1998/namespace"/>
    <ds:schemaRef ds:uri="http://purl.org/dc/dcmitype/"/>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51969</TotalTime>
  <Words>10310</Words>
  <Application>Microsoft Office PowerPoint</Application>
  <PresentationFormat>On-screen Show (4:3)</PresentationFormat>
  <Paragraphs>815</Paragraphs>
  <Slides>76</Slides>
  <Notes>76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76</vt:i4>
      </vt:variant>
    </vt:vector>
  </HeadingPairs>
  <TitlesOfParts>
    <vt:vector size="85" baseType="lpstr">
      <vt:lpstr>Arial</vt:lpstr>
      <vt:lpstr>Arial</vt:lpstr>
      <vt:lpstr>Calibri</vt:lpstr>
      <vt:lpstr>Lucida Sans Unicode</vt:lpstr>
      <vt:lpstr>Times New Roman</vt:lpstr>
      <vt:lpstr>Verdana</vt:lpstr>
      <vt:lpstr>Wingdings 2</vt:lpstr>
      <vt:lpstr>Wingdings 3</vt:lpstr>
      <vt:lpstr>Enderoth</vt:lpstr>
      <vt:lpstr>PowerPoint Presentation</vt:lpstr>
      <vt:lpstr>Course Specification</vt:lpstr>
      <vt:lpstr>Exam Assessment</vt:lpstr>
      <vt:lpstr>Syllabus Aims</vt:lpstr>
      <vt:lpstr>Syllabus Objectives</vt:lpstr>
      <vt:lpstr>Syllabus Weightings</vt:lpstr>
      <vt:lpstr>Grade Descriptors</vt:lpstr>
      <vt:lpstr>Grade Descriptors – Grade C</vt:lpstr>
      <vt:lpstr>Grade Descriptors – Grade F</vt:lpstr>
      <vt:lpstr>5 – The Role of Government in an Economy</vt:lpstr>
      <vt:lpstr>5.1 – Key Terms</vt:lpstr>
      <vt:lpstr>5.1 - The Role Of Government In An Economy</vt:lpstr>
      <vt:lpstr>5.1 - The Role Of Government In An Economy</vt:lpstr>
      <vt:lpstr>5.1 - The Role Of Government In An Economy</vt:lpstr>
      <vt:lpstr>5.1 - The Role Of Government In An Economy</vt:lpstr>
      <vt:lpstr>5.1 - Government Influence On Private Producers</vt:lpstr>
      <vt:lpstr>5.1 - Government Influence On Private Producers</vt:lpstr>
      <vt:lpstr>5.1 - Government Influence On Private Producers</vt:lpstr>
      <vt:lpstr>5.1 - Government Influence On Private Producers</vt:lpstr>
      <vt:lpstr>5.1 - Government Influence - Taxes</vt:lpstr>
      <vt:lpstr>5.1 – Aims of Government Policies</vt:lpstr>
      <vt:lpstr>5.1 – Aims of Government Policies</vt:lpstr>
      <vt:lpstr>5.1 – Economic Growth</vt:lpstr>
      <vt:lpstr>5.1 – Redistribution Of Income</vt:lpstr>
      <vt:lpstr>5.1 – Balance Of Payments Stability</vt:lpstr>
      <vt:lpstr>5.1 – Balance Of Payments Stability</vt:lpstr>
      <vt:lpstr>5.1 – Conflicts Between Government Aims</vt:lpstr>
      <vt:lpstr>5.1 – Conflicts Between Government Aims</vt:lpstr>
      <vt:lpstr>5.1 – Conflicts Between Government Aims</vt:lpstr>
      <vt:lpstr>5.1 – Conflicts Between Government Aims</vt:lpstr>
      <vt:lpstr>5.1 – Conflicts Between Government Aims</vt:lpstr>
      <vt:lpstr>5.2 – Government Policies – Fiscal Policy</vt:lpstr>
      <vt:lpstr>5.2 – Government Policies – Key Terms</vt:lpstr>
      <vt:lpstr>5.2 – Government Policies – Fiscal Policy</vt:lpstr>
      <vt:lpstr>5.2 – Government Policies – Fiscal Policy</vt:lpstr>
      <vt:lpstr>5.2 – Government Policies – Fiscal Policy</vt:lpstr>
      <vt:lpstr>5.2 – Government Policies – Fiscal Policy</vt:lpstr>
      <vt:lpstr>5.2 – Government Policies – Fiscal Policy</vt:lpstr>
      <vt:lpstr>5.2 – Fiscal Policy Limitations</vt:lpstr>
      <vt:lpstr>5.2 – Fiscal Policy Limitations</vt:lpstr>
      <vt:lpstr>5.2 – Fiscal Policy Limitations</vt:lpstr>
      <vt:lpstr>5.2 – Monetary Policy</vt:lpstr>
      <vt:lpstr>5.2 – Use Of Monetary Policy</vt:lpstr>
      <vt:lpstr>5.2 – Use Of Monetary Policy</vt:lpstr>
      <vt:lpstr>5.2 – Use Of Monetary Policy</vt:lpstr>
      <vt:lpstr>5.2 – Limitations Of Monetary Policy</vt:lpstr>
      <vt:lpstr>5.2 – Supply-Side Policies</vt:lpstr>
      <vt:lpstr>5.2 – Supply-Side Policies - Privatisation</vt:lpstr>
      <vt:lpstr>5.2 – Supply-Side Policies – Deregulation</vt:lpstr>
      <vt:lpstr>5.2 – Supply-Side Policies – Capital Investment</vt:lpstr>
      <vt:lpstr>5.2 – Supply-Side Policies – Human Capital Investment</vt:lpstr>
      <vt:lpstr>5.2 – Supply-Side Policies – Tax Reforms and Enterprise Zones</vt:lpstr>
      <vt:lpstr>5.2 – Supply-Side Policies – Tax Reforms and Enterprise Zones</vt:lpstr>
      <vt:lpstr>5.2 – The Merits of Supply-Side Policies</vt:lpstr>
      <vt:lpstr>5.2 – Supply-Side Policies - Questions</vt:lpstr>
      <vt:lpstr>5.3 – Taxation</vt:lpstr>
      <vt:lpstr>5.3 – Taxation – Key Terms</vt:lpstr>
      <vt:lpstr>5.3 – Taxation</vt:lpstr>
      <vt:lpstr>5.3 – Types of Taxation</vt:lpstr>
      <vt:lpstr>5.3 – Types of Taxation</vt:lpstr>
      <vt:lpstr>5.3 – Types of Taxation</vt:lpstr>
      <vt:lpstr>5.3 – Types of Taxation - Regressive</vt:lpstr>
      <vt:lpstr>5.3 – Types of Taxation - Proportional</vt:lpstr>
      <vt:lpstr>5.3 – Types of Taxation</vt:lpstr>
      <vt:lpstr>5.3 – Types of Taxation</vt:lpstr>
      <vt:lpstr>5.3 – Types of Taxation</vt:lpstr>
      <vt:lpstr>5.3 – Types of Taxation - Regressive</vt:lpstr>
      <vt:lpstr>5.3 – Impact of Taxation</vt:lpstr>
      <vt:lpstr>5.3 – Impact of Taxation</vt:lpstr>
      <vt:lpstr>5.3 – Impact of Taxation</vt:lpstr>
      <vt:lpstr>5.3 – Impact of Taxation</vt:lpstr>
      <vt:lpstr>5.3 – Impact of Taxation</vt:lpstr>
      <vt:lpstr>5.3 – Impact of Taxation</vt:lpstr>
      <vt:lpstr>5.3 – Impact of Taxation</vt:lpstr>
      <vt:lpstr>5.3 – Impact of Taxation</vt:lpstr>
      <vt:lpstr>5 – Exam Questions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LO5</dc:title>
  <dc:subject>eBusiness</dc:subject>
  <dc:creator>Enderoth</dc:creator>
  <cp:lastModifiedBy>Stephen Rafferty</cp:lastModifiedBy>
  <cp:revision>1700</cp:revision>
  <cp:lastPrinted>2014-01-22T18:25:48Z</cp:lastPrinted>
  <dcterms:created xsi:type="dcterms:W3CDTF">2008-03-12T11:01:44Z</dcterms:created>
  <dcterms:modified xsi:type="dcterms:W3CDTF">2018-08-03T17:53:35Z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